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56" r:id="rId5"/>
    <p:sldId id="297" r:id="rId6"/>
    <p:sldId id="300" r:id="rId7"/>
    <p:sldId id="301" r:id="rId8"/>
    <p:sldId id="266" r:id="rId9"/>
    <p:sldId id="302" r:id="rId10"/>
    <p:sldId id="289" r:id="rId11"/>
    <p:sldId id="304" r:id="rId12"/>
    <p:sldId id="285" r:id="rId13"/>
    <p:sldId id="270" r:id="rId14"/>
    <p:sldId id="268" r:id="rId15"/>
    <p:sldId id="269" r:id="rId16"/>
    <p:sldId id="272" r:id="rId17"/>
    <p:sldId id="273" r:id="rId18"/>
    <p:sldId id="274" r:id="rId19"/>
    <p:sldId id="275" r:id="rId20"/>
    <p:sldId id="308" r:id="rId21"/>
    <p:sldId id="307" r:id="rId22"/>
    <p:sldId id="298" r:id="rId23"/>
    <p:sldId id="2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CB65B7-9DF2-44EC-B60B-D589F0477622}" v="2" dt="2022-10-13T21:28:50.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1" autoAdjust="0"/>
    <p:restoredTop sz="91753" autoAdjust="0"/>
  </p:normalViewPr>
  <p:slideViewPr>
    <p:cSldViewPr snapToGrid="0" showGuides="1">
      <p:cViewPr varScale="1">
        <p:scale>
          <a:sx n="101" d="100"/>
          <a:sy n="101" d="100"/>
        </p:scale>
        <p:origin x="138" y="4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Inglis" userId="0f6609d9-e5a9-413b-9d53-82af9a76d4a8" providerId="ADAL" clId="{99CB65B7-9DF2-44EC-B60B-D589F0477622}"/>
    <pc:docChg chg="custSel modSld">
      <pc:chgData name="David Inglis" userId="0f6609d9-e5a9-413b-9d53-82af9a76d4a8" providerId="ADAL" clId="{99CB65B7-9DF2-44EC-B60B-D589F0477622}" dt="2022-10-13T21:30:16.885" v="189" actId="207"/>
      <pc:docMkLst>
        <pc:docMk/>
      </pc:docMkLst>
      <pc:sldChg chg="addSp modSp mod">
        <pc:chgData name="David Inglis" userId="0f6609d9-e5a9-413b-9d53-82af9a76d4a8" providerId="ADAL" clId="{99CB65B7-9DF2-44EC-B60B-D589F0477622}" dt="2022-10-13T21:30:16.885" v="189" actId="207"/>
        <pc:sldMkLst>
          <pc:docMk/>
          <pc:sldMk cId="2148905789" sldId="299"/>
        </pc:sldMkLst>
        <pc:spChg chg="add mod">
          <ac:chgData name="David Inglis" userId="0f6609d9-e5a9-413b-9d53-82af9a76d4a8" providerId="ADAL" clId="{99CB65B7-9DF2-44EC-B60B-D589F0477622}" dt="2022-10-13T21:28:29.926" v="53" actId="1076"/>
          <ac:spMkLst>
            <pc:docMk/>
            <pc:sldMk cId="2148905789" sldId="299"/>
            <ac:spMk id="3" creationId="{6568C71D-3B6D-76B1-4006-BD4F242F9BB3}"/>
          </ac:spMkLst>
        </pc:spChg>
        <pc:spChg chg="add mod">
          <ac:chgData name="David Inglis" userId="0f6609d9-e5a9-413b-9d53-82af9a76d4a8" providerId="ADAL" clId="{99CB65B7-9DF2-44EC-B60B-D589F0477622}" dt="2022-10-13T21:30:16.885" v="189" actId="207"/>
          <ac:spMkLst>
            <pc:docMk/>
            <pc:sldMk cId="2148905789" sldId="299"/>
            <ac:spMk id="4" creationId="{BEACE6FB-AC97-A64F-743F-E8782AC9257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6823E-28F2-4F06-BD9D-C66968EB929C}" type="datetimeFigureOut">
              <a:rPr lang="en-AU" smtClean="0"/>
              <a:t>14/10/2022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3CA3E-1887-4BCB-ADB8-22242552CF91}" type="slidenum">
              <a:rPr lang="en-AU" smtClean="0"/>
              <a:t>‹#›</a:t>
            </a:fld>
            <a:endParaRPr lang="en-AU"/>
          </a:p>
        </p:txBody>
      </p:sp>
    </p:spTree>
    <p:extLst>
      <p:ext uri="{BB962C8B-B14F-4D97-AF65-F5344CB8AC3E}">
        <p14:creationId xmlns:p14="http://schemas.microsoft.com/office/powerpoint/2010/main" val="3674934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C5B37F-99EC-2743-B627-CD31A479D9A7}" type="slidenum">
              <a:rPr lang="en-US" smtClean="0"/>
              <a:t>7</a:t>
            </a:fld>
            <a:endParaRPr lang="en-US"/>
          </a:p>
        </p:txBody>
      </p:sp>
    </p:spTree>
    <p:extLst>
      <p:ext uri="{BB962C8B-B14F-4D97-AF65-F5344CB8AC3E}">
        <p14:creationId xmlns:p14="http://schemas.microsoft.com/office/powerpoint/2010/main" val="1254984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70B6-353F-4E85-A08E-BFE73B1C7D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2E2D2ECB-52AA-4DEF-85D2-161C8FCE98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122534A-CBF2-4500-96A4-4F2500B1AD5B}"/>
              </a:ext>
            </a:extLst>
          </p:cNvPr>
          <p:cNvSpPr>
            <a:spLocks noGrp="1"/>
          </p:cNvSpPr>
          <p:nvPr>
            <p:ph type="dt" sz="half" idx="10"/>
          </p:nvPr>
        </p:nvSpPr>
        <p:spPr/>
        <p:txBody>
          <a:bodyPr/>
          <a:lstStyle/>
          <a:p>
            <a:fld id="{F61370EA-C053-4DCF-A545-96E947C56D9C}" type="datetimeFigureOut">
              <a:rPr lang="en-AU" smtClean="0"/>
              <a:t>14/10/2022</a:t>
            </a:fld>
            <a:endParaRPr lang="en-AU"/>
          </a:p>
        </p:txBody>
      </p:sp>
      <p:sp>
        <p:nvSpPr>
          <p:cNvPr id="5" name="Footer Placeholder 4">
            <a:extLst>
              <a:ext uri="{FF2B5EF4-FFF2-40B4-BE49-F238E27FC236}">
                <a16:creationId xmlns:a16="http://schemas.microsoft.com/office/drawing/2014/main" id="{7297DEA7-7B5A-4619-B229-8A5C5401CBC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8BA2858-C7B0-4711-A7E1-AB189B7A5F6E}"/>
              </a:ext>
            </a:extLst>
          </p:cNvPr>
          <p:cNvSpPr>
            <a:spLocks noGrp="1"/>
          </p:cNvSpPr>
          <p:nvPr>
            <p:ph type="sldNum" sz="quarter" idx="12"/>
          </p:nvPr>
        </p:nvSpPr>
        <p:spPr/>
        <p:txBody>
          <a:bodyPr/>
          <a:lstStyle/>
          <a:p>
            <a:fld id="{CEB165BA-8872-45A6-9D87-9E9EF00E8341}" type="slidenum">
              <a:rPr lang="en-AU" smtClean="0"/>
              <a:t>‹#›</a:t>
            </a:fld>
            <a:endParaRPr lang="en-AU"/>
          </a:p>
        </p:txBody>
      </p:sp>
    </p:spTree>
    <p:extLst>
      <p:ext uri="{BB962C8B-B14F-4D97-AF65-F5344CB8AC3E}">
        <p14:creationId xmlns:p14="http://schemas.microsoft.com/office/powerpoint/2010/main" val="40354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6FA6-7125-446F-A419-A7731F71B40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57E5EBA-5455-4F7C-9D7B-9EC2B8D6BC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B0BCD65-0075-45CC-A3A7-4A35D50C3180}"/>
              </a:ext>
            </a:extLst>
          </p:cNvPr>
          <p:cNvSpPr>
            <a:spLocks noGrp="1"/>
          </p:cNvSpPr>
          <p:nvPr>
            <p:ph type="dt" sz="half" idx="10"/>
          </p:nvPr>
        </p:nvSpPr>
        <p:spPr/>
        <p:txBody>
          <a:bodyPr/>
          <a:lstStyle/>
          <a:p>
            <a:fld id="{F61370EA-C053-4DCF-A545-96E947C56D9C}" type="datetimeFigureOut">
              <a:rPr lang="en-AU" smtClean="0"/>
              <a:t>14/10/2022</a:t>
            </a:fld>
            <a:endParaRPr lang="en-AU"/>
          </a:p>
        </p:txBody>
      </p:sp>
      <p:sp>
        <p:nvSpPr>
          <p:cNvPr id="5" name="Footer Placeholder 4">
            <a:extLst>
              <a:ext uri="{FF2B5EF4-FFF2-40B4-BE49-F238E27FC236}">
                <a16:creationId xmlns:a16="http://schemas.microsoft.com/office/drawing/2014/main" id="{4EE4DC85-F7F6-4E01-978B-B1935B1595D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6E42E7C-1851-4372-9F3C-17D7CDCE3689}"/>
              </a:ext>
            </a:extLst>
          </p:cNvPr>
          <p:cNvSpPr>
            <a:spLocks noGrp="1"/>
          </p:cNvSpPr>
          <p:nvPr>
            <p:ph type="sldNum" sz="quarter" idx="12"/>
          </p:nvPr>
        </p:nvSpPr>
        <p:spPr/>
        <p:txBody>
          <a:bodyPr/>
          <a:lstStyle/>
          <a:p>
            <a:fld id="{CEB165BA-8872-45A6-9D87-9E9EF00E8341}" type="slidenum">
              <a:rPr lang="en-AU" smtClean="0"/>
              <a:t>‹#›</a:t>
            </a:fld>
            <a:endParaRPr lang="en-AU"/>
          </a:p>
        </p:txBody>
      </p:sp>
    </p:spTree>
    <p:extLst>
      <p:ext uri="{BB962C8B-B14F-4D97-AF65-F5344CB8AC3E}">
        <p14:creationId xmlns:p14="http://schemas.microsoft.com/office/powerpoint/2010/main" val="2779107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142B5-6582-4F36-872C-95FFD2908E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B60EE8D-F488-4C6E-97F2-CFB400B6306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5EA389E-E61B-437B-AB30-A802D939605E}"/>
              </a:ext>
            </a:extLst>
          </p:cNvPr>
          <p:cNvSpPr>
            <a:spLocks noGrp="1"/>
          </p:cNvSpPr>
          <p:nvPr>
            <p:ph type="dt" sz="half" idx="10"/>
          </p:nvPr>
        </p:nvSpPr>
        <p:spPr/>
        <p:txBody>
          <a:bodyPr/>
          <a:lstStyle/>
          <a:p>
            <a:fld id="{F61370EA-C053-4DCF-A545-96E947C56D9C}" type="datetimeFigureOut">
              <a:rPr lang="en-AU" smtClean="0"/>
              <a:t>14/10/2022</a:t>
            </a:fld>
            <a:endParaRPr lang="en-AU"/>
          </a:p>
        </p:txBody>
      </p:sp>
      <p:sp>
        <p:nvSpPr>
          <p:cNvPr id="5" name="Footer Placeholder 4">
            <a:extLst>
              <a:ext uri="{FF2B5EF4-FFF2-40B4-BE49-F238E27FC236}">
                <a16:creationId xmlns:a16="http://schemas.microsoft.com/office/drawing/2014/main" id="{6F60C074-3C02-4BB4-89E2-AF9EE54C004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805F99D-7C10-4EA8-AEB0-3A16CEB8E249}"/>
              </a:ext>
            </a:extLst>
          </p:cNvPr>
          <p:cNvSpPr>
            <a:spLocks noGrp="1"/>
          </p:cNvSpPr>
          <p:nvPr>
            <p:ph type="sldNum" sz="quarter" idx="12"/>
          </p:nvPr>
        </p:nvSpPr>
        <p:spPr/>
        <p:txBody>
          <a:bodyPr/>
          <a:lstStyle/>
          <a:p>
            <a:fld id="{CEB165BA-8872-45A6-9D87-9E9EF00E8341}" type="slidenum">
              <a:rPr lang="en-AU" smtClean="0"/>
              <a:t>‹#›</a:t>
            </a:fld>
            <a:endParaRPr lang="en-AU"/>
          </a:p>
        </p:txBody>
      </p:sp>
    </p:spTree>
    <p:extLst>
      <p:ext uri="{BB962C8B-B14F-4D97-AF65-F5344CB8AC3E}">
        <p14:creationId xmlns:p14="http://schemas.microsoft.com/office/powerpoint/2010/main" val="201533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EBD-822F-451A-995D-B8D9F30501C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951D24A-2EA2-47BB-98E5-62CFADC86D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F33BF6C-3CFF-438A-AF3F-8CA7DC1FE230}"/>
              </a:ext>
            </a:extLst>
          </p:cNvPr>
          <p:cNvSpPr>
            <a:spLocks noGrp="1"/>
          </p:cNvSpPr>
          <p:nvPr>
            <p:ph type="dt" sz="half" idx="10"/>
          </p:nvPr>
        </p:nvSpPr>
        <p:spPr/>
        <p:txBody>
          <a:bodyPr/>
          <a:lstStyle/>
          <a:p>
            <a:fld id="{F61370EA-C053-4DCF-A545-96E947C56D9C}" type="datetimeFigureOut">
              <a:rPr lang="en-AU" smtClean="0"/>
              <a:t>14/10/2022</a:t>
            </a:fld>
            <a:endParaRPr lang="en-AU"/>
          </a:p>
        </p:txBody>
      </p:sp>
      <p:sp>
        <p:nvSpPr>
          <p:cNvPr id="5" name="Footer Placeholder 4">
            <a:extLst>
              <a:ext uri="{FF2B5EF4-FFF2-40B4-BE49-F238E27FC236}">
                <a16:creationId xmlns:a16="http://schemas.microsoft.com/office/drawing/2014/main" id="{160B4A37-95F3-449B-9591-8A2761F0E81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1C36B3-B75E-48E5-BB71-2431C55A3ADC}"/>
              </a:ext>
            </a:extLst>
          </p:cNvPr>
          <p:cNvSpPr>
            <a:spLocks noGrp="1"/>
          </p:cNvSpPr>
          <p:nvPr>
            <p:ph type="sldNum" sz="quarter" idx="12"/>
          </p:nvPr>
        </p:nvSpPr>
        <p:spPr/>
        <p:txBody>
          <a:bodyPr/>
          <a:lstStyle/>
          <a:p>
            <a:fld id="{CEB165BA-8872-45A6-9D87-9E9EF00E8341}" type="slidenum">
              <a:rPr lang="en-AU" smtClean="0"/>
              <a:t>‹#›</a:t>
            </a:fld>
            <a:endParaRPr lang="en-AU"/>
          </a:p>
        </p:txBody>
      </p:sp>
    </p:spTree>
    <p:extLst>
      <p:ext uri="{BB962C8B-B14F-4D97-AF65-F5344CB8AC3E}">
        <p14:creationId xmlns:p14="http://schemas.microsoft.com/office/powerpoint/2010/main" val="1985387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5D99-D8DC-42C2-A45A-057F33E67B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C0CFE52-24DA-4B38-BA2E-9D5272426D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9332FA-4D19-4325-95A7-0B88CE611FA9}"/>
              </a:ext>
            </a:extLst>
          </p:cNvPr>
          <p:cNvSpPr>
            <a:spLocks noGrp="1"/>
          </p:cNvSpPr>
          <p:nvPr>
            <p:ph type="dt" sz="half" idx="10"/>
          </p:nvPr>
        </p:nvSpPr>
        <p:spPr/>
        <p:txBody>
          <a:bodyPr/>
          <a:lstStyle/>
          <a:p>
            <a:fld id="{F61370EA-C053-4DCF-A545-96E947C56D9C}" type="datetimeFigureOut">
              <a:rPr lang="en-AU" smtClean="0"/>
              <a:t>14/10/2022</a:t>
            </a:fld>
            <a:endParaRPr lang="en-AU"/>
          </a:p>
        </p:txBody>
      </p:sp>
      <p:sp>
        <p:nvSpPr>
          <p:cNvPr id="5" name="Footer Placeholder 4">
            <a:extLst>
              <a:ext uri="{FF2B5EF4-FFF2-40B4-BE49-F238E27FC236}">
                <a16:creationId xmlns:a16="http://schemas.microsoft.com/office/drawing/2014/main" id="{2EECB3C8-C763-401C-8A4E-0B3945EF2DB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26D4FF-077F-4AD2-A877-D6CDCC982FBE}"/>
              </a:ext>
            </a:extLst>
          </p:cNvPr>
          <p:cNvSpPr>
            <a:spLocks noGrp="1"/>
          </p:cNvSpPr>
          <p:nvPr>
            <p:ph type="sldNum" sz="quarter" idx="12"/>
          </p:nvPr>
        </p:nvSpPr>
        <p:spPr/>
        <p:txBody>
          <a:bodyPr/>
          <a:lstStyle/>
          <a:p>
            <a:fld id="{CEB165BA-8872-45A6-9D87-9E9EF00E8341}" type="slidenum">
              <a:rPr lang="en-AU" smtClean="0"/>
              <a:t>‹#›</a:t>
            </a:fld>
            <a:endParaRPr lang="en-AU"/>
          </a:p>
        </p:txBody>
      </p:sp>
    </p:spTree>
    <p:extLst>
      <p:ext uri="{BB962C8B-B14F-4D97-AF65-F5344CB8AC3E}">
        <p14:creationId xmlns:p14="http://schemas.microsoft.com/office/powerpoint/2010/main" val="701853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607D-6432-4393-ACF0-3836A0FDDAC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B0CD40F-7DB0-4D49-A62C-2CDDEBBB96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616F29E-4472-4B1A-A3C8-ED36D71184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E9F976D-2C0D-4F49-9796-45A968978F62}"/>
              </a:ext>
            </a:extLst>
          </p:cNvPr>
          <p:cNvSpPr>
            <a:spLocks noGrp="1"/>
          </p:cNvSpPr>
          <p:nvPr>
            <p:ph type="dt" sz="half" idx="10"/>
          </p:nvPr>
        </p:nvSpPr>
        <p:spPr/>
        <p:txBody>
          <a:bodyPr/>
          <a:lstStyle/>
          <a:p>
            <a:fld id="{F61370EA-C053-4DCF-A545-96E947C56D9C}" type="datetimeFigureOut">
              <a:rPr lang="en-AU" smtClean="0"/>
              <a:t>14/10/2022</a:t>
            </a:fld>
            <a:endParaRPr lang="en-AU"/>
          </a:p>
        </p:txBody>
      </p:sp>
      <p:sp>
        <p:nvSpPr>
          <p:cNvPr id="6" name="Footer Placeholder 5">
            <a:extLst>
              <a:ext uri="{FF2B5EF4-FFF2-40B4-BE49-F238E27FC236}">
                <a16:creationId xmlns:a16="http://schemas.microsoft.com/office/drawing/2014/main" id="{E7EA8C07-C24B-41AE-B704-F4A08CD3055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88B866-0D47-47C4-BE9F-B9EE81D0214B}"/>
              </a:ext>
            </a:extLst>
          </p:cNvPr>
          <p:cNvSpPr>
            <a:spLocks noGrp="1"/>
          </p:cNvSpPr>
          <p:nvPr>
            <p:ph type="sldNum" sz="quarter" idx="12"/>
          </p:nvPr>
        </p:nvSpPr>
        <p:spPr/>
        <p:txBody>
          <a:bodyPr/>
          <a:lstStyle/>
          <a:p>
            <a:fld id="{CEB165BA-8872-45A6-9D87-9E9EF00E8341}" type="slidenum">
              <a:rPr lang="en-AU" smtClean="0"/>
              <a:t>‹#›</a:t>
            </a:fld>
            <a:endParaRPr lang="en-AU"/>
          </a:p>
        </p:txBody>
      </p:sp>
    </p:spTree>
    <p:extLst>
      <p:ext uri="{BB962C8B-B14F-4D97-AF65-F5344CB8AC3E}">
        <p14:creationId xmlns:p14="http://schemas.microsoft.com/office/powerpoint/2010/main" val="59645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4D1-2642-4444-8DA3-DE126CF70B1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92C6FF9-13D9-4647-9908-287F1C0317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1F459D1-1963-412E-8453-469DB7DBFB6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4DFEAFB-4B63-4126-8907-D5585A3A44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877479-F99A-4053-B964-A0EA124C9A0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44C24EF-F988-4958-8A6E-6DF87E2138C7}"/>
              </a:ext>
            </a:extLst>
          </p:cNvPr>
          <p:cNvSpPr>
            <a:spLocks noGrp="1"/>
          </p:cNvSpPr>
          <p:nvPr>
            <p:ph type="dt" sz="half" idx="10"/>
          </p:nvPr>
        </p:nvSpPr>
        <p:spPr/>
        <p:txBody>
          <a:bodyPr/>
          <a:lstStyle/>
          <a:p>
            <a:fld id="{F61370EA-C053-4DCF-A545-96E947C56D9C}" type="datetimeFigureOut">
              <a:rPr lang="en-AU" smtClean="0"/>
              <a:t>14/10/2022</a:t>
            </a:fld>
            <a:endParaRPr lang="en-AU"/>
          </a:p>
        </p:txBody>
      </p:sp>
      <p:sp>
        <p:nvSpPr>
          <p:cNvPr id="8" name="Footer Placeholder 7">
            <a:extLst>
              <a:ext uri="{FF2B5EF4-FFF2-40B4-BE49-F238E27FC236}">
                <a16:creationId xmlns:a16="http://schemas.microsoft.com/office/drawing/2014/main" id="{47080D61-7AAE-4B4F-948B-26880659739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D926FCE-10C9-4E35-9993-763A572270D4}"/>
              </a:ext>
            </a:extLst>
          </p:cNvPr>
          <p:cNvSpPr>
            <a:spLocks noGrp="1"/>
          </p:cNvSpPr>
          <p:nvPr>
            <p:ph type="sldNum" sz="quarter" idx="12"/>
          </p:nvPr>
        </p:nvSpPr>
        <p:spPr/>
        <p:txBody>
          <a:bodyPr/>
          <a:lstStyle/>
          <a:p>
            <a:fld id="{CEB165BA-8872-45A6-9D87-9E9EF00E8341}" type="slidenum">
              <a:rPr lang="en-AU" smtClean="0"/>
              <a:t>‹#›</a:t>
            </a:fld>
            <a:endParaRPr lang="en-AU"/>
          </a:p>
        </p:txBody>
      </p:sp>
    </p:spTree>
    <p:extLst>
      <p:ext uri="{BB962C8B-B14F-4D97-AF65-F5344CB8AC3E}">
        <p14:creationId xmlns:p14="http://schemas.microsoft.com/office/powerpoint/2010/main" val="2180696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C106-A973-418F-A83A-2D3B5CF46C2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393A4BA-0962-469D-905E-3794CDACD353}"/>
              </a:ext>
            </a:extLst>
          </p:cNvPr>
          <p:cNvSpPr>
            <a:spLocks noGrp="1"/>
          </p:cNvSpPr>
          <p:nvPr>
            <p:ph type="dt" sz="half" idx="10"/>
          </p:nvPr>
        </p:nvSpPr>
        <p:spPr/>
        <p:txBody>
          <a:bodyPr/>
          <a:lstStyle/>
          <a:p>
            <a:fld id="{F61370EA-C053-4DCF-A545-96E947C56D9C}" type="datetimeFigureOut">
              <a:rPr lang="en-AU" smtClean="0"/>
              <a:t>14/10/2022</a:t>
            </a:fld>
            <a:endParaRPr lang="en-AU"/>
          </a:p>
        </p:txBody>
      </p:sp>
      <p:sp>
        <p:nvSpPr>
          <p:cNvPr id="4" name="Footer Placeholder 3">
            <a:extLst>
              <a:ext uri="{FF2B5EF4-FFF2-40B4-BE49-F238E27FC236}">
                <a16:creationId xmlns:a16="http://schemas.microsoft.com/office/drawing/2014/main" id="{1C76EA7F-7A93-4014-BE46-75F0F44538F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07E2CD9-36A3-4DE3-805A-87E3ADDD5CC4}"/>
              </a:ext>
            </a:extLst>
          </p:cNvPr>
          <p:cNvSpPr>
            <a:spLocks noGrp="1"/>
          </p:cNvSpPr>
          <p:nvPr>
            <p:ph type="sldNum" sz="quarter" idx="12"/>
          </p:nvPr>
        </p:nvSpPr>
        <p:spPr/>
        <p:txBody>
          <a:bodyPr/>
          <a:lstStyle/>
          <a:p>
            <a:fld id="{CEB165BA-8872-45A6-9D87-9E9EF00E8341}" type="slidenum">
              <a:rPr lang="en-AU" smtClean="0"/>
              <a:t>‹#›</a:t>
            </a:fld>
            <a:endParaRPr lang="en-AU"/>
          </a:p>
        </p:txBody>
      </p:sp>
    </p:spTree>
    <p:extLst>
      <p:ext uri="{BB962C8B-B14F-4D97-AF65-F5344CB8AC3E}">
        <p14:creationId xmlns:p14="http://schemas.microsoft.com/office/powerpoint/2010/main" val="262565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5F18B-1D27-45F4-840C-51101CB0C5E3}"/>
              </a:ext>
            </a:extLst>
          </p:cNvPr>
          <p:cNvSpPr>
            <a:spLocks noGrp="1"/>
          </p:cNvSpPr>
          <p:nvPr>
            <p:ph type="dt" sz="half" idx="10"/>
          </p:nvPr>
        </p:nvSpPr>
        <p:spPr/>
        <p:txBody>
          <a:bodyPr/>
          <a:lstStyle/>
          <a:p>
            <a:fld id="{F61370EA-C053-4DCF-A545-96E947C56D9C}" type="datetimeFigureOut">
              <a:rPr lang="en-AU" smtClean="0"/>
              <a:t>14/10/2022</a:t>
            </a:fld>
            <a:endParaRPr lang="en-AU"/>
          </a:p>
        </p:txBody>
      </p:sp>
      <p:sp>
        <p:nvSpPr>
          <p:cNvPr id="3" name="Footer Placeholder 2">
            <a:extLst>
              <a:ext uri="{FF2B5EF4-FFF2-40B4-BE49-F238E27FC236}">
                <a16:creationId xmlns:a16="http://schemas.microsoft.com/office/drawing/2014/main" id="{C8359D07-31DB-4957-B038-1BA6083F6DE0}"/>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B1AD1DE-730D-493A-A93F-8F9D455AF6E2}"/>
              </a:ext>
            </a:extLst>
          </p:cNvPr>
          <p:cNvSpPr>
            <a:spLocks noGrp="1"/>
          </p:cNvSpPr>
          <p:nvPr>
            <p:ph type="sldNum" sz="quarter" idx="12"/>
          </p:nvPr>
        </p:nvSpPr>
        <p:spPr/>
        <p:txBody>
          <a:bodyPr/>
          <a:lstStyle/>
          <a:p>
            <a:fld id="{CEB165BA-8872-45A6-9D87-9E9EF00E8341}" type="slidenum">
              <a:rPr lang="en-AU" smtClean="0"/>
              <a:t>‹#›</a:t>
            </a:fld>
            <a:endParaRPr lang="en-AU"/>
          </a:p>
        </p:txBody>
      </p:sp>
    </p:spTree>
    <p:extLst>
      <p:ext uri="{BB962C8B-B14F-4D97-AF65-F5344CB8AC3E}">
        <p14:creationId xmlns:p14="http://schemas.microsoft.com/office/powerpoint/2010/main" val="309141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937B-D368-4E66-A9B9-20DB6BDA4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00E9276-8D16-4102-AB11-87AE9EA572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E559E88-A75D-4B76-80D6-134FDA5D3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517E9D-B660-4E77-9852-32203F4884F8}"/>
              </a:ext>
            </a:extLst>
          </p:cNvPr>
          <p:cNvSpPr>
            <a:spLocks noGrp="1"/>
          </p:cNvSpPr>
          <p:nvPr>
            <p:ph type="dt" sz="half" idx="10"/>
          </p:nvPr>
        </p:nvSpPr>
        <p:spPr/>
        <p:txBody>
          <a:bodyPr/>
          <a:lstStyle/>
          <a:p>
            <a:fld id="{F61370EA-C053-4DCF-A545-96E947C56D9C}" type="datetimeFigureOut">
              <a:rPr lang="en-AU" smtClean="0"/>
              <a:t>14/10/2022</a:t>
            </a:fld>
            <a:endParaRPr lang="en-AU"/>
          </a:p>
        </p:txBody>
      </p:sp>
      <p:sp>
        <p:nvSpPr>
          <p:cNvPr id="6" name="Footer Placeholder 5">
            <a:extLst>
              <a:ext uri="{FF2B5EF4-FFF2-40B4-BE49-F238E27FC236}">
                <a16:creationId xmlns:a16="http://schemas.microsoft.com/office/drawing/2014/main" id="{DB00F5ED-6030-448C-8F00-59E88AE23B6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EFA3868-D402-47EF-9EC8-CA96329C5547}"/>
              </a:ext>
            </a:extLst>
          </p:cNvPr>
          <p:cNvSpPr>
            <a:spLocks noGrp="1"/>
          </p:cNvSpPr>
          <p:nvPr>
            <p:ph type="sldNum" sz="quarter" idx="12"/>
          </p:nvPr>
        </p:nvSpPr>
        <p:spPr/>
        <p:txBody>
          <a:bodyPr/>
          <a:lstStyle/>
          <a:p>
            <a:fld id="{CEB165BA-8872-45A6-9D87-9E9EF00E8341}" type="slidenum">
              <a:rPr lang="en-AU" smtClean="0"/>
              <a:t>‹#›</a:t>
            </a:fld>
            <a:endParaRPr lang="en-AU"/>
          </a:p>
        </p:txBody>
      </p:sp>
    </p:spTree>
    <p:extLst>
      <p:ext uri="{BB962C8B-B14F-4D97-AF65-F5344CB8AC3E}">
        <p14:creationId xmlns:p14="http://schemas.microsoft.com/office/powerpoint/2010/main" val="3366730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4714E-3B66-4C73-800F-7A06E4AF1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92C7A83-4221-49F5-A94F-8139EB1D7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0B43A51-5BBE-4079-9E79-9A092C913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911440-3F07-4E0D-848D-2172B4614140}"/>
              </a:ext>
            </a:extLst>
          </p:cNvPr>
          <p:cNvSpPr>
            <a:spLocks noGrp="1"/>
          </p:cNvSpPr>
          <p:nvPr>
            <p:ph type="dt" sz="half" idx="10"/>
          </p:nvPr>
        </p:nvSpPr>
        <p:spPr/>
        <p:txBody>
          <a:bodyPr/>
          <a:lstStyle/>
          <a:p>
            <a:fld id="{F61370EA-C053-4DCF-A545-96E947C56D9C}" type="datetimeFigureOut">
              <a:rPr lang="en-AU" smtClean="0"/>
              <a:t>14/10/2022</a:t>
            </a:fld>
            <a:endParaRPr lang="en-AU"/>
          </a:p>
        </p:txBody>
      </p:sp>
      <p:sp>
        <p:nvSpPr>
          <p:cNvPr id="6" name="Footer Placeholder 5">
            <a:extLst>
              <a:ext uri="{FF2B5EF4-FFF2-40B4-BE49-F238E27FC236}">
                <a16:creationId xmlns:a16="http://schemas.microsoft.com/office/drawing/2014/main" id="{A17DEA27-2869-4442-8603-92FB983E99B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90D022B-F111-40FF-94EF-6B5A4D42E9A3}"/>
              </a:ext>
            </a:extLst>
          </p:cNvPr>
          <p:cNvSpPr>
            <a:spLocks noGrp="1"/>
          </p:cNvSpPr>
          <p:nvPr>
            <p:ph type="sldNum" sz="quarter" idx="12"/>
          </p:nvPr>
        </p:nvSpPr>
        <p:spPr/>
        <p:txBody>
          <a:bodyPr/>
          <a:lstStyle/>
          <a:p>
            <a:fld id="{CEB165BA-8872-45A6-9D87-9E9EF00E8341}" type="slidenum">
              <a:rPr lang="en-AU" smtClean="0"/>
              <a:t>‹#›</a:t>
            </a:fld>
            <a:endParaRPr lang="en-AU"/>
          </a:p>
        </p:txBody>
      </p:sp>
    </p:spTree>
    <p:extLst>
      <p:ext uri="{BB962C8B-B14F-4D97-AF65-F5344CB8AC3E}">
        <p14:creationId xmlns:p14="http://schemas.microsoft.com/office/powerpoint/2010/main" val="1124197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42FDFB-2136-4428-846F-001F2D9D30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AC73745-A56F-472E-97E0-874A1852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14E2E9F-FA92-4E50-9527-994C9FD62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370EA-C053-4DCF-A545-96E947C56D9C}" type="datetimeFigureOut">
              <a:rPr lang="en-AU" smtClean="0"/>
              <a:t>14/10/2022</a:t>
            </a:fld>
            <a:endParaRPr lang="en-AU"/>
          </a:p>
        </p:txBody>
      </p:sp>
      <p:sp>
        <p:nvSpPr>
          <p:cNvPr id="5" name="Footer Placeholder 4">
            <a:extLst>
              <a:ext uri="{FF2B5EF4-FFF2-40B4-BE49-F238E27FC236}">
                <a16:creationId xmlns:a16="http://schemas.microsoft.com/office/drawing/2014/main" id="{B06ABE74-23D4-4F57-81F5-0F5A600B68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A9E3D17-3FEB-4A6B-926F-55526C328F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165BA-8872-45A6-9D87-9E9EF00E8341}" type="slidenum">
              <a:rPr lang="en-AU" smtClean="0"/>
              <a:t>‹#›</a:t>
            </a:fld>
            <a:endParaRPr lang="en-AU"/>
          </a:p>
        </p:txBody>
      </p:sp>
    </p:spTree>
    <p:extLst>
      <p:ext uri="{BB962C8B-B14F-4D97-AF65-F5344CB8AC3E}">
        <p14:creationId xmlns:p14="http://schemas.microsoft.com/office/powerpoint/2010/main" val="1520488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youtube.com/watch?v=bngx2dKl5jU"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www.schmalzhaus.com/EasyDriver/" TargetMode="Externa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www.youtube.com/watch?v=Kudzft19coo"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youtube.com/watch?v=hsoggQOoG4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2F57E-39FB-4F6B-A96F-6CBFBF7C8653}"/>
              </a:ext>
            </a:extLst>
          </p:cNvPr>
          <p:cNvSpPr>
            <a:spLocks noGrp="1"/>
          </p:cNvSpPr>
          <p:nvPr>
            <p:ph type="ctrTitle"/>
          </p:nvPr>
        </p:nvSpPr>
        <p:spPr/>
        <p:txBody>
          <a:bodyPr/>
          <a:lstStyle/>
          <a:p>
            <a:r>
              <a:rPr lang="en-AU" dirty="0"/>
              <a:t>Actuators</a:t>
            </a:r>
          </a:p>
        </p:txBody>
      </p:sp>
      <p:sp>
        <p:nvSpPr>
          <p:cNvPr id="3" name="Subtitle 2">
            <a:extLst>
              <a:ext uri="{FF2B5EF4-FFF2-40B4-BE49-F238E27FC236}">
                <a16:creationId xmlns:a16="http://schemas.microsoft.com/office/drawing/2014/main" id="{ACDA73E4-2AFF-451A-BD13-8B5F0DC62783}"/>
              </a:ext>
            </a:extLst>
          </p:cNvPr>
          <p:cNvSpPr>
            <a:spLocks noGrp="1"/>
          </p:cNvSpPr>
          <p:nvPr>
            <p:ph type="subTitle" idx="1"/>
          </p:nvPr>
        </p:nvSpPr>
        <p:spPr/>
        <p:txBody>
          <a:bodyPr/>
          <a:lstStyle/>
          <a:p>
            <a:r>
              <a:rPr lang="en-AU" dirty="0"/>
              <a:t>MTRN2060</a:t>
            </a:r>
          </a:p>
        </p:txBody>
      </p:sp>
    </p:spTree>
    <p:extLst>
      <p:ext uri="{BB962C8B-B14F-4D97-AF65-F5344CB8AC3E}">
        <p14:creationId xmlns:p14="http://schemas.microsoft.com/office/powerpoint/2010/main" val="1394757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1089" y="1227117"/>
            <a:ext cx="10289822" cy="2743320"/>
          </a:xfrm>
        </p:spPr>
        <p:txBody>
          <a:bodyPr>
            <a:normAutofit fontScale="92500" lnSpcReduction="20000"/>
          </a:bodyPr>
          <a:lstStyle/>
          <a:p>
            <a:pPr marL="0" indent="0">
              <a:buNone/>
            </a:pPr>
            <a:r>
              <a:rPr lang="en-US" dirty="0"/>
              <a:t>Two or three sets of magnetic coils align a rotor containing a permanent magnet in a particular position</a:t>
            </a:r>
          </a:p>
          <a:p>
            <a:pPr lvl="1"/>
            <a:r>
              <a:rPr lang="en-US" dirty="0"/>
              <a:t>The average speed is set by the frequency of changes</a:t>
            </a:r>
          </a:p>
          <a:p>
            <a:pPr lvl="1"/>
            <a:r>
              <a:rPr lang="en-US" dirty="0"/>
              <a:t>Can rotate in both directions and move in precise angular increments</a:t>
            </a:r>
          </a:p>
          <a:p>
            <a:pPr lvl="1"/>
            <a:r>
              <a:rPr lang="en-US" dirty="0"/>
              <a:t>Can sustain a holding torque at zero speed</a:t>
            </a:r>
          </a:p>
          <a:p>
            <a:pPr lvl="1"/>
            <a:r>
              <a:rPr lang="en-US" dirty="0"/>
              <a:t>Controlled by digital circuits and benefit from a special driver</a:t>
            </a:r>
          </a:p>
          <a:p>
            <a:pPr lvl="1"/>
            <a:r>
              <a:rPr lang="en-US" dirty="0"/>
              <a:t>Open loop control, no encoder, no feedback (simple)</a:t>
            </a:r>
          </a:p>
          <a:p>
            <a:pPr lvl="1"/>
            <a:r>
              <a:rPr lang="en-US" dirty="0"/>
              <a:t>Stepper motors do not spin smoothly.</a:t>
            </a:r>
          </a:p>
          <a:p>
            <a:pPr lvl="1"/>
            <a:r>
              <a:rPr lang="en-US" dirty="0"/>
              <a:t>The vast majority of steppers are so-called Hybrid Stepper Motors</a:t>
            </a:r>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176459"/>
            <a:ext cx="4597628" cy="25843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645201"/>
            <a:ext cx="5123037" cy="1935017"/>
          </a:xfrm>
          <a:prstGeom prst="rect">
            <a:avLst/>
          </a:prstGeom>
        </p:spPr>
      </p:pic>
      <p:sp>
        <p:nvSpPr>
          <p:cNvPr id="7" name="Title 1">
            <a:extLst>
              <a:ext uri="{FF2B5EF4-FFF2-40B4-BE49-F238E27FC236}">
                <a16:creationId xmlns:a16="http://schemas.microsoft.com/office/drawing/2014/main" id="{CB420DD1-320F-4DFD-85BD-68D6B3A4C137}"/>
              </a:ext>
            </a:extLst>
          </p:cNvPr>
          <p:cNvSpPr>
            <a:spLocks noGrp="1"/>
          </p:cNvSpPr>
          <p:nvPr>
            <p:ph type="title"/>
          </p:nvPr>
        </p:nvSpPr>
        <p:spPr>
          <a:xfrm>
            <a:off x="725311" y="302832"/>
            <a:ext cx="10515600" cy="924285"/>
          </a:xfrm>
        </p:spPr>
        <p:txBody>
          <a:bodyPr>
            <a:normAutofit/>
          </a:bodyPr>
          <a:lstStyle/>
          <a:p>
            <a:r>
              <a:rPr lang="en-US" dirty="0"/>
              <a:t>Stepper Motors</a:t>
            </a:r>
            <a:endParaRPr lang="en-US" sz="2200" dirty="0"/>
          </a:p>
        </p:txBody>
      </p:sp>
    </p:spTree>
    <p:extLst>
      <p:ext uri="{BB962C8B-B14F-4D97-AF65-F5344CB8AC3E}">
        <p14:creationId xmlns:p14="http://schemas.microsoft.com/office/powerpoint/2010/main" val="309755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948"/>
            <a:ext cx="10515600" cy="1325563"/>
          </a:xfrm>
        </p:spPr>
        <p:txBody>
          <a:bodyPr>
            <a:normAutofit fontScale="90000"/>
          </a:bodyPr>
          <a:lstStyle/>
          <a:p>
            <a:r>
              <a:rPr lang="en-US" dirty="0"/>
              <a:t>Hybrid Stepper Motors</a:t>
            </a:r>
            <a:br>
              <a:rPr lang="en-US" dirty="0"/>
            </a:br>
            <a:r>
              <a:rPr lang="en-US" sz="3100" dirty="0"/>
              <a:t>watch this video: </a:t>
            </a:r>
            <a:r>
              <a:rPr lang="en-US" sz="3100" dirty="0">
                <a:hlinkClick r:id="rId2"/>
              </a:rPr>
              <a:t>http://www.youtube.com/watch?v=bngx2dKl5jU</a:t>
            </a:r>
            <a:endParaRPr lang="en-US" sz="3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4117638"/>
            <a:ext cx="4050000" cy="2700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6772" y="4117638"/>
            <a:ext cx="3600000" cy="2700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0" y="1417638"/>
            <a:ext cx="3780000" cy="2700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6772" y="1417638"/>
            <a:ext cx="3245192" cy="2700000"/>
          </a:xfrm>
          <a:prstGeom prst="rect">
            <a:avLst/>
          </a:prstGeom>
        </p:spPr>
      </p:pic>
    </p:spTree>
    <p:extLst>
      <p:ext uri="{BB962C8B-B14F-4D97-AF65-F5344CB8AC3E}">
        <p14:creationId xmlns:p14="http://schemas.microsoft.com/office/powerpoint/2010/main" val="1130408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869" y="5021744"/>
            <a:ext cx="4638131" cy="1836257"/>
          </a:xfrm>
          <a:prstGeom prst="rect">
            <a:avLst/>
          </a:prstGeom>
        </p:spPr>
      </p:pic>
      <p:sp>
        <p:nvSpPr>
          <p:cNvPr id="2" name="Title 1"/>
          <p:cNvSpPr>
            <a:spLocks noGrp="1"/>
          </p:cNvSpPr>
          <p:nvPr>
            <p:ph type="title"/>
          </p:nvPr>
        </p:nvSpPr>
        <p:spPr/>
        <p:txBody>
          <a:bodyPr>
            <a:normAutofit/>
          </a:bodyPr>
          <a:lstStyle/>
          <a:p>
            <a:r>
              <a:rPr lang="en-US" dirty="0"/>
              <a:t>Introduction and Performance Characteristics</a:t>
            </a:r>
          </a:p>
        </p:txBody>
      </p:sp>
      <p:sp>
        <p:nvSpPr>
          <p:cNvPr id="3" name="Content Placeholder 2"/>
          <p:cNvSpPr>
            <a:spLocks noGrp="1"/>
          </p:cNvSpPr>
          <p:nvPr>
            <p:ph idx="1"/>
          </p:nvPr>
        </p:nvSpPr>
        <p:spPr>
          <a:xfrm>
            <a:off x="1174043" y="1600201"/>
            <a:ext cx="9764889" cy="3421543"/>
          </a:xfrm>
        </p:spPr>
        <p:txBody>
          <a:bodyPr>
            <a:normAutofit fontScale="77500" lnSpcReduction="20000"/>
          </a:bodyPr>
          <a:lstStyle/>
          <a:p>
            <a:pPr marL="0" indent="0">
              <a:buNone/>
            </a:pPr>
            <a:r>
              <a:rPr lang="en-US" dirty="0"/>
              <a:t>Sometimes called Reluctance motors because torque is produce by minimizing reluctance in a magnetic circuit, much like a solenoid (not </a:t>
            </a:r>
            <a:r>
              <a:rPr lang="en-US" dirty="0" err="1"/>
              <a:t>BiL</a:t>
            </a:r>
            <a:r>
              <a:rPr lang="en-US" dirty="0"/>
              <a:t> torque)</a:t>
            </a:r>
          </a:p>
          <a:p>
            <a:pPr marL="0" indent="0">
              <a:buNone/>
            </a:pPr>
            <a:r>
              <a:rPr lang="en-US" dirty="0"/>
              <a:t>Shaft rotates in discrete steps</a:t>
            </a:r>
          </a:p>
          <a:p>
            <a:pPr marL="0" indent="0">
              <a:buNone/>
            </a:pPr>
            <a:r>
              <a:rPr lang="en-US" dirty="0"/>
              <a:t>Popular because </a:t>
            </a:r>
          </a:p>
          <a:p>
            <a:pPr lvl="1"/>
            <a:r>
              <a:rPr lang="en-US" dirty="0"/>
              <a:t>easy control with a microcontroller</a:t>
            </a:r>
          </a:p>
          <a:p>
            <a:pPr lvl="1"/>
            <a:r>
              <a:rPr lang="en-US" dirty="0"/>
              <a:t>good open loop position control (where most motors have inherent speed control)</a:t>
            </a:r>
          </a:p>
          <a:p>
            <a:pPr marL="57150" indent="0">
              <a:buNone/>
            </a:pPr>
            <a:r>
              <a:rPr lang="en-US" dirty="0"/>
              <a:t>Torque and power density are similar to conventional motors, but maximum speeds are lower.</a:t>
            </a:r>
          </a:p>
          <a:p>
            <a:pPr marL="57150" indent="0">
              <a:buNone/>
            </a:pPr>
            <a:r>
              <a:rPr lang="en-US" dirty="0"/>
              <a:t>One full step angle is typically 1.8</a:t>
            </a:r>
            <a:r>
              <a:rPr lang="en-US" baseline="30000" dirty="0"/>
              <a:t>o</a:t>
            </a:r>
            <a:r>
              <a:rPr lang="en-US" dirty="0"/>
              <a:t>  or 360/200 </a:t>
            </a:r>
          </a:p>
          <a:p>
            <a:pPr marL="57150" indent="0">
              <a:buNone/>
            </a:pPr>
            <a:r>
              <a:rPr lang="en-US" dirty="0"/>
              <a:t>Range in size from 50 grams to about 2 kg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282" y="4996058"/>
            <a:ext cx="4579373" cy="1861943"/>
          </a:xfrm>
          <a:prstGeom prst="rect">
            <a:avLst/>
          </a:prstGeom>
        </p:spPr>
      </p:pic>
    </p:spTree>
    <p:extLst>
      <p:ext uri="{BB962C8B-B14F-4D97-AF65-F5344CB8AC3E}">
        <p14:creationId xmlns:p14="http://schemas.microsoft.com/office/powerpoint/2010/main" val="3449836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3000" contrast="88000"/>
                    </a14:imgEffect>
                  </a14:imgLayer>
                </a14:imgProps>
              </a:ext>
              <a:ext uri="{28A0092B-C50C-407E-A947-70E740481C1C}">
                <a14:useLocalDpi xmlns:a14="http://schemas.microsoft.com/office/drawing/2010/main" val="0"/>
              </a:ext>
            </a:extLst>
          </a:blip>
          <a:stretch>
            <a:fillRect/>
          </a:stretch>
        </p:blipFill>
        <p:spPr>
          <a:xfrm>
            <a:off x="1524001" y="901895"/>
            <a:ext cx="4853025" cy="4401242"/>
          </a:xfrm>
          <a:prstGeom prst="rect">
            <a:avLst/>
          </a:prstGeom>
        </p:spPr>
      </p:pic>
      <p:sp>
        <p:nvSpPr>
          <p:cNvPr id="2" name="Title 1"/>
          <p:cNvSpPr>
            <a:spLocks noGrp="1"/>
          </p:cNvSpPr>
          <p:nvPr>
            <p:ph type="title"/>
          </p:nvPr>
        </p:nvSpPr>
        <p:spPr>
          <a:xfrm>
            <a:off x="1981200" y="130336"/>
            <a:ext cx="8229600" cy="648901"/>
          </a:xfrm>
        </p:spPr>
        <p:txBody>
          <a:bodyPr>
            <a:normAutofit fontScale="90000"/>
          </a:bodyPr>
          <a:lstStyle/>
          <a:p>
            <a:r>
              <a:rPr lang="en-US" dirty="0"/>
              <a:t>200 step/rev Hybrid Motor</a:t>
            </a:r>
          </a:p>
        </p:txBody>
      </p:sp>
      <p:sp>
        <p:nvSpPr>
          <p:cNvPr id="3" name="Content Placeholder 2"/>
          <p:cNvSpPr>
            <a:spLocks noGrp="1"/>
          </p:cNvSpPr>
          <p:nvPr>
            <p:ph idx="1"/>
          </p:nvPr>
        </p:nvSpPr>
        <p:spPr>
          <a:xfrm>
            <a:off x="6170862" y="836958"/>
            <a:ext cx="5055938" cy="5526805"/>
          </a:xfrm>
        </p:spPr>
        <p:txBody>
          <a:bodyPr>
            <a:noAutofit/>
          </a:bodyPr>
          <a:lstStyle/>
          <a:p>
            <a:pPr marL="173038" indent="-173038"/>
            <a:r>
              <a:rPr lang="en-US" sz="1600" dirty="0"/>
              <a:t>8 poles each with a coil, each with 5 teeth, running the length of the motor. Some motors have 6 teeth per pole (as per video).</a:t>
            </a:r>
          </a:p>
          <a:p>
            <a:pPr marL="173038" indent="-173038"/>
            <a:r>
              <a:rPr lang="en-US" sz="1600" dirty="0"/>
              <a:t>Rotor has two steel end caps, each with 50 teeth. The caps are offset so that only 1 set of teeth line up a time, minimizing detent.</a:t>
            </a:r>
          </a:p>
          <a:p>
            <a:pPr marL="173038" indent="-173038"/>
            <a:r>
              <a:rPr lang="en-US" sz="1600" dirty="0"/>
              <a:t>Every time a set of teeth (pole 1&amp;5 for example) are aligned there is a stable equilibrium and we feel a detent. </a:t>
            </a:r>
          </a:p>
          <a:p>
            <a:pPr marL="173038" indent="-173038"/>
            <a:r>
              <a:rPr lang="en-US" sz="1600" dirty="0"/>
              <a:t>Each end cap has detents before moving one full tooth position. The two end caps give 8 stable positions in advancing 1 tooth. 50 teeth on the rotor x 8 positions gives 200 steps per rev.</a:t>
            </a:r>
          </a:p>
          <a:p>
            <a:pPr marL="173038" indent="-173038"/>
            <a:r>
              <a:rPr lang="en-US" sz="1600" dirty="0"/>
              <a:t>8 coils are connected to form two-phase windings (A&amp;B, odds and evens). Switching the current from +A to -B will increment one step (1/8</a:t>
            </a:r>
            <a:r>
              <a:rPr lang="en-US" sz="1600" baseline="30000" dirty="0"/>
              <a:t>th</a:t>
            </a:r>
            <a:r>
              <a:rPr lang="en-US" sz="1600" dirty="0"/>
              <a:t> of one tooth position) forward. +A to +B will increment backward. (4 wires)</a:t>
            </a:r>
          </a:p>
          <a:p>
            <a:pPr marL="173038" indent="-173038"/>
            <a:r>
              <a:rPr lang="en-US" sz="1600" dirty="0"/>
              <a:t>The need to energize the coils + and – means we need a bipolar supply, hence the term bipolar stepper motor.</a:t>
            </a:r>
          </a:p>
          <a:p>
            <a:pPr marL="173038" indent="-173038"/>
            <a:r>
              <a:rPr lang="en-US" sz="1600" dirty="0"/>
              <a:t>An alternate set of windings can achieve the same thing without a bipolar supply. 4-phase, not two, and 6 or 8 wires are now needed.</a:t>
            </a:r>
          </a:p>
        </p:txBody>
      </p:sp>
    </p:spTree>
    <p:extLst>
      <p:ext uri="{BB962C8B-B14F-4D97-AF65-F5344CB8AC3E}">
        <p14:creationId xmlns:p14="http://schemas.microsoft.com/office/powerpoint/2010/main" val="4065421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Stepping</a:t>
            </a:r>
          </a:p>
        </p:txBody>
      </p:sp>
      <p:sp>
        <p:nvSpPr>
          <p:cNvPr id="3" name="Content Placeholder 2"/>
          <p:cNvSpPr>
            <a:spLocks noGrp="1"/>
          </p:cNvSpPr>
          <p:nvPr>
            <p:ph idx="1"/>
          </p:nvPr>
        </p:nvSpPr>
        <p:spPr/>
        <p:txBody>
          <a:bodyPr>
            <a:noAutofit/>
          </a:bodyPr>
          <a:lstStyle/>
          <a:p>
            <a:r>
              <a:rPr lang="en-US" sz="2400" dirty="0"/>
              <a:t>We have seen single stepping: +A,-B,-A,+B,+A, where only one phase is energized at a time.</a:t>
            </a:r>
          </a:p>
          <a:p>
            <a:r>
              <a:rPr lang="en-US" sz="2400" dirty="0"/>
              <a:t>By energizing +A and –B at the same time, the rotor’s stable position is half a step forward. This increases the holding torque, provides more position resolution and produces smoother shaft rotation. Both phase currents must be exactly equal to accurately half-step.</a:t>
            </a:r>
          </a:p>
          <a:p>
            <a:r>
              <a:rPr lang="en-US" sz="2400" dirty="0"/>
              <a:t>By delivering unequal phase currents we can mini-step, delivery ¼ stepping, 1/8 stepping, 1/16</a:t>
            </a:r>
            <a:r>
              <a:rPr lang="en-US" sz="2400" baseline="30000" dirty="0"/>
              <a:t>th</a:t>
            </a:r>
            <a:r>
              <a:rPr lang="en-US" sz="2400" dirty="0"/>
              <a:t> stepping an so on.</a:t>
            </a:r>
          </a:p>
          <a:p>
            <a:r>
              <a:rPr lang="en-US" sz="2400" dirty="0"/>
              <a:t>Specialized stepper motor drivers measure and control current to do this micro-stepping.</a:t>
            </a:r>
          </a:p>
          <a:p>
            <a:endParaRPr lang="en-US" sz="2400" dirty="0"/>
          </a:p>
        </p:txBody>
      </p:sp>
    </p:spTree>
    <p:extLst>
      <p:ext uri="{BB962C8B-B14F-4D97-AF65-F5344CB8AC3E}">
        <p14:creationId xmlns:p14="http://schemas.microsoft.com/office/powerpoint/2010/main" val="2821102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578" y="274639"/>
            <a:ext cx="6607179" cy="735483"/>
          </a:xfrm>
        </p:spPr>
        <p:txBody>
          <a:bodyPr>
            <a:normAutofit/>
          </a:bodyPr>
          <a:lstStyle/>
          <a:p>
            <a:r>
              <a:rPr lang="en-US" dirty="0"/>
              <a:t>3 types of Drivers</a:t>
            </a:r>
          </a:p>
        </p:txBody>
      </p:sp>
      <p:sp>
        <p:nvSpPr>
          <p:cNvPr id="3" name="Content Placeholder 2"/>
          <p:cNvSpPr>
            <a:spLocks noGrp="1"/>
          </p:cNvSpPr>
          <p:nvPr>
            <p:ph idx="1"/>
          </p:nvPr>
        </p:nvSpPr>
        <p:spPr>
          <a:xfrm>
            <a:off x="530578" y="1154425"/>
            <a:ext cx="6939097" cy="4971739"/>
          </a:xfrm>
        </p:spPr>
        <p:txBody>
          <a:bodyPr>
            <a:normAutofit fontScale="85000" lnSpcReduction="20000"/>
          </a:bodyPr>
          <a:lstStyle/>
          <a:p>
            <a:r>
              <a:rPr lang="en-US" dirty="0"/>
              <a:t>Constant voltage drives: Due to circuit inductance and long time constant, they cannot deliver the necessary current to achieve good torque at high speed. </a:t>
            </a:r>
          </a:p>
          <a:p>
            <a:endParaRPr lang="en-US" dirty="0"/>
          </a:p>
          <a:p>
            <a:r>
              <a:rPr lang="en-US" dirty="0"/>
              <a:t>Current forced drives incorporate a resistor. The resistor allows for a higher drive voltage to be used. This reduces the time taken to reach maximum torque. The resistor prevents the steady state current from being too high.</a:t>
            </a:r>
          </a:p>
          <a:p>
            <a:endParaRPr lang="en-US" dirty="0"/>
          </a:p>
          <a:p>
            <a:r>
              <a:rPr lang="en-US" dirty="0"/>
              <a:t>Constant Current or Chopper Drives monitor current and throttle a high supply voltage to get the current to the required level and keep it there.  Example: </a:t>
            </a:r>
            <a:r>
              <a:rPr lang="en-US" dirty="0">
                <a:hlinkClick r:id="rId2"/>
              </a:rPr>
              <a:t>http://www.schmalzhaus.com/EasyDriver/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674" y="2263474"/>
            <a:ext cx="3147882" cy="23436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675" y="4724201"/>
            <a:ext cx="3147881" cy="213379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9674" y="348257"/>
            <a:ext cx="3147881" cy="1915216"/>
          </a:xfrm>
          <a:prstGeom prst="rect">
            <a:avLst/>
          </a:prstGeom>
        </p:spPr>
      </p:pic>
      <p:sp>
        <p:nvSpPr>
          <p:cNvPr id="7" name="TextBox 6">
            <a:extLst>
              <a:ext uri="{FF2B5EF4-FFF2-40B4-BE49-F238E27FC236}">
                <a16:creationId xmlns:a16="http://schemas.microsoft.com/office/drawing/2014/main" id="{751EF27A-65C0-47B5-963B-D3067AB9950F}"/>
              </a:ext>
            </a:extLst>
          </p:cNvPr>
          <p:cNvSpPr txBox="1"/>
          <p:nvPr/>
        </p:nvSpPr>
        <p:spPr>
          <a:xfrm>
            <a:off x="4636098" y="5794715"/>
            <a:ext cx="2714978" cy="954107"/>
          </a:xfrm>
          <a:prstGeom prst="rect">
            <a:avLst/>
          </a:prstGeom>
          <a:noFill/>
          <a:ln>
            <a:solidFill>
              <a:srgbClr val="C00000"/>
            </a:solidFill>
          </a:ln>
        </p:spPr>
        <p:txBody>
          <a:bodyPr wrap="square" rtlCol="0">
            <a:spAutoFit/>
          </a:bodyPr>
          <a:lstStyle/>
          <a:p>
            <a:r>
              <a:rPr lang="en-AU" sz="1400" dirty="0"/>
              <a:t>The low cost of chopper drivers now mean this is the only type of driver now used. This is the driver that you will use in the lab!</a:t>
            </a:r>
          </a:p>
        </p:txBody>
      </p:sp>
      <p:cxnSp>
        <p:nvCxnSpPr>
          <p:cNvPr id="9" name="Straight Arrow Connector 8">
            <a:extLst>
              <a:ext uri="{FF2B5EF4-FFF2-40B4-BE49-F238E27FC236}">
                <a16:creationId xmlns:a16="http://schemas.microsoft.com/office/drawing/2014/main" id="{D9C36F79-A75C-4483-AC3B-DE0702FEC202}"/>
              </a:ext>
            </a:extLst>
          </p:cNvPr>
          <p:cNvCxnSpPr>
            <a:cxnSpLocks/>
            <a:stCxn id="7" idx="1"/>
          </p:cNvCxnSpPr>
          <p:nvPr/>
        </p:nvCxnSpPr>
        <p:spPr>
          <a:xfrm flipH="1" flipV="1">
            <a:off x="3965998" y="5710955"/>
            <a:ext cx="670100" cy="5608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7CFC5C4-0F78-41C6-A21A-D93701FBB07A}"/>
              </a:ext>
            </a:extLst>
          </p:cNvPr>
          <p:cNvSpPr txBox="1"/>
          <p:nvPr/>
        </p:nvSpPr>
        <p:spPr>
          <a:xfrm>
            <a:off x="419698" y="5794715"/>
            <a:ext cx="2714978" cy="954107"/>
          </a:xfrm>
          <a:prstGeom prst="rect">
            <a:avLst/>
          </a:prstGeom>
          <a:noFill/>
          <a:ln>
            <a:solidFill>
              <a:srgbClr val="C00000"/>
            </a:solidFill>
          </a:ln>
        </p:spPr>
        <p:txBody>
          <a:bodyPr wrap="square" rtlCol="0">
            <a:spAutoFit/>
          </a:bodyPr>
          <a:lstStyle/>
          <a:p>
            <a:r>
              <a:rPr lang="en-AU" sz="1400" dirty="0"/>
              <a:t>Drivers now incorporate features to detect stalls, eliminating the need for limit switches on some machines.</a:t>
            </a:r>
          </a:p>
        </p:txBody>
      </p:sp>
    </p:spTree>
    <p:extLst>
      <p:ext uri="{BB962C8B-B14F-4D97-AF65-F5344CB8AC3E}">
        <p14:creationId xmlns:p14="http://schemas.microsoft.com/office/powerpoint/2010/main" val="4246451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Torque versus Speed</a:t>
            </a:r>
          </a:p>
        </p:txBody>
      </p:sp>
      <p:sp>
        <p:nvSpPr>
          <p:cNvPr id="3" name="Content Placeholder 2"/>
          <p:cNvSpPr>
            <a:spLocks noGrp="1"/>
          </p:cNvSpPr>
          <p:nvPr>
            <p:ph idx="1"/>
          </p:nvPr>
        </p:nvSpPr>
        <p:spPr>
          <a:xfrm>
            <a:off x="1981200" y="1600201"/>
            <a:ext cx="8229600" cy="2252690"/>
          </a:xfrm>
        </p:spPr>
        <p:txBody>
          <a:bodyPr>
            <a:normAutofit/>
          </a:bodyPr>
          <a:lstStyle/>
          <a:p>
            <a:r>
              <a:rPr lang="en-US" dirty="0"/>
              <a:t>Constant current or chopper drives have much better torque at high speed, and are more efficient than just adding a current limiting resistor.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391" y="3429000"/>
            <a:ext cx="7292381" cy="3027443"/>
          </a:xfrm>
          <a:prstGeom prst="rect">
            <a:avLst/>
          </a:prstGeom>
        </p:spPr>
      </p:pic>
    </p:spTree>
    <p:extLst>
      <p:ext uri="{BB962C8B-B14F-4D97-AF65-F5344CB8AC3E}">
        <p14:creationId xmlns:p14="http://schemas.microsoft.com/office/powerpoint/2010/main" val="2238603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ED92-571B-465B-B27D-F97FFF5A4706}"/>
              </a:ext>
            </a:extLst>
          </p:cNvPr>
          <p:cNvSpPr>
            <a:spLocks noGrp="1"/>
          </p:cNvSpPr>
          <p:nvPr>
            <p:ph type="title"/>
          </p:nvPr>
        </p:nvSpPr>
        <p:spPr>
          <a:xfrm>
            <a:off x="838200" y="365125"/>
            <a:ext cx="10515600" cy="1325563"/>
          </a:xfrm>
        </p:spPr>
        <p:txBody>
          <a:bodyPr/>
          <a:lstStyle/>
          <a:p>
            <a:r>
              <a:rPr lang="en-AU" dirty="0"/>
              <a:t>Induction Motors</a:t>
            </a:r>
          </a:p>
        </p:txBody>
      </p:sp>
      <p:sp>
        <p:nvSpPr>
          <p:cNvPr id="3" name="Content Placeholder 2">
            <a:extLst>
              <a:ext uri="{FF2B5EF4-FFF2-40B4-BE49-F238E27FC236}">
                <a16:creationId xmlns:a16="http://schemas.microsoft.com/office/drawing/2014/main" id="{EC4D63D3-DEBA-4622-B6D6-21D7E52B8027}"/>
              </a:ext>
            </a:extLst>
          </p:cNvPr>
          <p:cNvSpPr>
            <a:spLocks noGrp="1"/>
          </p:cNvSpPr>
          <p:nvPr>
            <p:ph idx="1"/>
          </p:nvPr>
        </p:nvSpPr>
        <p:spPr>
          <a:xfrm>
            <a:off x="838200" y="1825625"/>
            <a:ext cx="9287933" cy="4351338"/>
          </a:xfrm>
        </p:spPr>
        <p:txBody>
          <a:bodyPr>
            <a:normAutofit/>
          </a:bodyPr>
          <a:lstStyle/>
          <a:p>
            <a:r>
              <a:rPr lang="en-AU" sz="2400" dirty="0"/>
              <a:t>Induction motors are the workhorses of the electrical world.  At least half of all electricity that is generated goes to these machines.</a:t>
            </a:r>
          </a:p>
          <a:p>
            <a:r>
              <a:rPr lang="en-AU" sz="2400" dirty="0"/>
              <a:t>They are supplied with single-phase (2 wire) or 3-phase ( 3 wire) AC electricity</a:t>
            </a:r>
          </a:p>
          <a:p>
            <a:r>
              <a:rPr lang="en-AU" sz="2400" dirty="0"/>
              <a:t>Their speed is always close to, but never more than the frequency of electricity supplied.</a:t>
            </a:r>
          </a:p>
          <a:p>
            <a:r>
              <a:rPr lang="en-AU" sz="2400" dirty="0"/>
              <a:t>Like a PMDC motor, if you increase the load, they slow down</a:t>
            </a:r>
          </a:p>
          <a:p>
            <a:r>
              <a:rPr lang="en-AU" sz="2400" dirty="0"/>
              <a:t>Most commonly medium (2 kg) to large (&gt;20 kg)</a:t>
            </a:r>
          </a:p>
          <a:p>
            <a:r>
              <a:rPr lang="en-AU" sz="2400" dirty="0"/>
              <a:t>You will study these in more detail in MTRN3026</a:t>
            </a:r>
          </a:p>
        </p:txBody>
      </p:sp>
      <p:pic>
        <p:nvPicPr>
          <p:cNvPr id="4098" name="Picture 2" descr="Induction Electric Motor (Squirrel Cage) Explained - saVRee">
            <a:extLst>
              <a:ext uri="{FF2B5EF4-FFF2-40B4-BE49-F238E27FC236}">
                <a16:creationId xmlns:a16="http://schemas.microsoft.com/office/drawing/2014/main" id="{D3B861AC-BB6B-4605-B065-86A08C6BA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89693"/>
            <a:ext cx="24384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942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3096" y="92803"/>
            <a:ext cx="4807857" cy="1143000"/>
          </a:xfrm>
        </p:spPr>
        <p:txBody>
          <a:bodyPr>
            <a:normAutofit fontScale="90000"/>
          </a:bodyPr>
          <a:lstStyle/>
          <a:p>
            <a:r>
              <a:rPr lang="en-US" dirty="0"/>
              <a:t>Brushless DC Motors</a:t>
            </a:r>
            <a:br>
              <a:rPr lang="en-US" dirty="0"/>
            </a:br>
            <a:r>
              <a:rPr lang="en-US" sz="1600" dirty="0"/>
              <a:t>AKA Electronically Commutated Motors, Synchronous motor</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4215" y="2215695"/>
            <a:ext cx="2875643" cy="2488608"/>
          </a:xfrm>
          <a:prstGeom prst="rect">
            <a:avLst/>
          </a:prstGeom>
        </p:spPr>
      </p:pic>
      <p:sp>
        <p:nvSpPr>
          <p:cNvPr id="7" name="TextBox 6"/>
          <p:cNvSpPr txBox="1"/>
          <p:nvPr/>
        </p:nvSpPr>
        <p:spPr>
          <a:xfrm>
            <a:off x="745067" y="1224237"/>
            <a:ext cx="6376004" cy="3785652"/>
          </a:xfrm>
          <a:prstGeom prst="rect">
            <a:avLst/>
          </a:prstGeom>
          <a:noFill/>
        </p:spPr>
        <p:txBody>
          <a:bodyPr wrap="square" rtlCol="0">
            <a:spAutoFit/>
          </a:bodyPr>
          <a:lstStyle/>
          <a:p>
            <a:pPr marL="285750" indent="-285750">
              <a:buFont typeface="Arial"/>
              <a:buChar char="•"/>
            </a:pPr>
            <a:r>
              <a:rPr lang="en-US" sz="1600" dirty="0"/>
              <a:t>A DC source is electronically pulsed to drive various windings in time. </a:t>
            </a:r>
          </a:p>
          <a:p>
            <a:pPr marL="285750" indent="-285750">
              <a:buFont typeface="Arial"/>
              <a:buChar char="•"/>
            </a:pPr>
            <a:r>
              <a:rPr lang="en-US" sz="1600" dirty="0"/>
              <a:t>Speed is determined by frequency and pulse timing</a:t>
            </a:r>
          </a:p>
          <a:p>
            <a:pPr marL="285750" indent="-285750">
              <a:buFont typeface="Arial"/>
              <a:buChar char="•"/>
            </a:pPr>
            <a:r>
              <a:rPr lang="en-US" sz="1600" dirty="0"/>
              <a:t>Speed controller is essential and typically uses some sort of feedback to decide when to fire particular phases to ensure appropriate timing.</a:t>
            </a:r>
          </a:p>
          <a:p>
            <a:pPr marL="285750" indent="-285750">
              <a:buFont typeface="Arial"/>
              <a:buChar char="•"/>
            </a:pPr>
            <a:r>
              <a:rPr lang="en-US" sz="1600" dirty="0"/>
              <a:t>May use variable voltage and variable frequency</a:t>
            </a:r>
          </a:p>
          <a:p>
            <a:pPr marL="285750" indent="-285750">
              <a:buFont typeface="Arial"/>
              <a:buChar char="•"/>
            </a:pPr>
            <a:r>
              <a:rPr lang="en-US" sz="1600" dirty="0"/>
              <a:t>More efficient than PMDC because electronic commutation can be made very efficient and no brush </a:t>
            </a:r>
            <a:r>
              <a:rPr lang="en-US" sz="1600" dirty="0" err="1"/>
              <a:t>firction</a:t>
            </a:r>
            <a:r>
              <a:rPr lang="en-US" sz="1600" dirty="0"/>
              <a:t>.</a:t>
            </a:r>
          </a:p>
          <a:p>
            <a:pPr marL="285750" indent="-285750">
              <a:buFont typeface="Arial"/>
              <a:buChar char="•"/>
            </a:pPr>
            <a:r>
              <a:rPr lang="en-US" sz="1600" dirty="0"/>
              <a:t>Can have much higher power density </a:t>
            </a:r>
            <a:r>
              <a:rPr lang="en-US" sz="1600"/>
              <a:t>than PMDC.</a:t>
            </a:r>
            <a:endParaRPr lang="en-US" sz="1600" dirty="0"/>
          </a:p>
          <a:p>
            <a:pPr marL="285750" indent="-285750">
              <a:buFont typeface="Arial"/>
              <a:buChar char="•"/>
            </a:pPr>
            <a:r>
              <a:rPr lang="en-US" sz="1600" dirty="0"/>
              <a:t>Produce no sparks and much less Electromagnetic Interference (EMI)</a:t>
            </a:r>
          </a:p>
          <a:p>
            <a:pPr marL="285750" indent="-285750">
              <a:buFont typeface="Arial"/>
              <a:buChar char="•"/>
            </a:pPr>
            <a:r>
              <a:rPr lang="en-US" sz="1600" dirty="0"/>
              <a:t>Can cool the coils with a heat sink, meaning no air cooling (Fan) and internal dust collection.</a:t>
            </a:r>
          </a:p>
          <a:p>
            <a:pPr marL="285750" indent="-285750">
              <a:buFont typeface="Arial"/>
              <a:buChar char="•"/>
            </a:pPr>
            <a:r>
              <a:rPr lang="en-US" sz="1600" dirty="0"/>
              <a:t>Longer life</a:t>
            </a:r>
          </a:p>
          <a:p>
            <a:pPr marL="285750" indent="-285750">
              <a:buFont typeface="Arial"/>
              <a:buChar char="•"/>
            </a:pPr>
            <a:r>
              <a:rPr lang="en-US" sz="1600" dirty="0"/>
              <a:t>Higher cost because of control electronics.</a:t>
            </a:r>
          </a:p>
          <a:p>
            <a:pPr marL="285750" indent="-285750">
              <a:buFont typeface="Arial"/>
              <a:buChar char="•"/>
            </a:pPr>
            <a:endParaRPr lang="en-US" sz="1600" dirty="0"/>
          </a:p>
          <a:p>
            <a:pPr marL="285750" indent="-285750">
              <a:buFont typeface="Arial"/>
              <a:buChar char="•"/>
            </a:pPr>
            <a:endParaRPr lang="en-US" sz="16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4214" y="45355"/>
            <a:ext cx="2893786" cy="2170340"/>
          </a:xfrm>
          <a:prstGeom prst="rect">
            <a:avLst/>
          </a:prstGeom>
        </p:spPr>
      </p:pic>
      <p:sp>
        <p:nvSpPr>
          <p:cNvPr id="3" name="TextBox 2"/>
          <p:cNvSpPr txBox="1"/>
          <p:nvPr/>
        </p:nvSpPr>
        <p:spPr>
          <a:xfrm>
            <a:off x="950296" y="4901945"/>
            <a:ext cx="5145704" cy="646331"/>
          </a:xfrm>
          <a:prstGeom prst="rect">
            <a:avLst/>
          </a:prstGeom>
          <a:noFill/>
        </p:spPr>
        <p:txBody>
          <a:bodyPr wrap="none" rtlCol="0">
            <a:spAutoFit/>
          </a:bodyPr>
          <a:lstStyle/>
          <a:p>
            <a:r>
              <a:rPr lang="en-AU" dirty="0"/>
              <a:t>Nice example of an unusual home-made BLDC motor</a:t>
            </a:r>
          </a:p>
          <a:p>
            <a:r>
              <a:rPr lang="en-US" dirty="0">
                <a:hlinkClick r:id="rId4"/>
              </a:rPr>
              <a:t>http://www.youtube.com/watch?v=Kudzft19coo</a:t>
            </a:r>
            <a:endParaRPr lang="en-US" dirty="0"/>
          </a:p>
        </p:txBody>
      </p:sp>
    </p:spTree>
    <p:extLst>
      <p:ext uri="{BB962C8B-B14F-4D97-AF65-F5344CB8AC3E}">
        <p14:creationId xmlns:p14="http://schemas.microsoft.com/office/powerpoint/2010/main" val="1145138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890F-A792-4612-B28B-0E4C83BC67A3}"/>
              </a:ext>
            </a:extLst>
          </p:cNvPr>
          <p:cNvSpPr>
            <a:spLocks noGrp="1"/>
          </p:cNvSpPr>
          <p:nvPr>
            <p:ph type="title"/>
          </p:nvPr>
        </p:nvSpPr>
        <p:spPr/>
        <p:txBody>
          <a:bodyPr/>
          <a:lstStyle/>
          <a:p>
            <a:r>
              <a:rPr lang="en-AU" dirty="0"/>
              <a:t>Hydraulics</a:t>
            </a:r>
          </a:p>
        </p:txBody>
      </p:sp>
      <p:sp>
        <p:nvSpPr>
          <p:cNvPr id="3" name="Content Placeholder 2">
            <a:extLst>
              <a:ext uri="{FF2B5EF4-FFF2-40B4-BE49-F238E27FC236}">
                <a16:creationId xmlns:a16="http://schemas.microsoft.com/office/drawing/2014/main" id="{B074F7F4-A4D5-4EB9-870F-ADC2D4C022ED}"/>
              </a:ext>
            </a:extLst>
          </p:cNvPr>
          <p:cNvSpPr>
            <a:spLocks noGrp="1"/>
          </p:cNvSpPr>
          <p:nvPr>
            <p:ph idx="1"/>
          </p:nvPr>
        </p:nvSpPr>
        <p:spPr>
          <a:xfrm>
            <a:off x="838200" y="1611136"/>
            <a:ext cx="10515600" cy="1425575"/>
          </a:xfrm>
        </p:spPr>
        <p:txBody>
          <a:bodyPr>
            <a:normAutofit fontScale="85000" lnSpcReduction="20000"/>
          </a:bodyPr>
          <a:lstStyle/>
          <a:p>
            <a:r>
              <a:rPr lang="en-AU" dirty="0"/>
              <a:t>Fluid (usually oil) is pumped to and from linear actuating cylinders or gear motors. Supports very high pressure.</a:t>
            </a:r>
          </a:p>
          <a:p>
            <a:r>
              <a:rPr lang="en-AU" dirty="0"/>
              <a:t>Valves control where fluid goes and there fore which things move</a:t>
            </a:r>
          </a:p>
          <a:p>
            <a:r>
              <a:rPr lang="en-AU" dirty="0"/>
              <a:t>Commonly used on large machinery to generate large forces</a:t>
            </a:r>
          </a:p>
        </p:txBody>
      </p:sp>
      <p:pic>
        <p:nvPicPr>
          <p:cNvPr id="1026" name="Picture 2" descr="Mader Group - Digger Support and Excavator Specialists">
            <a:extLst>
              <a:ext uri="{FF2B5EF4-FFF2-40B4-BE49-F238E27FC236}">
                <a16:creationId xmlns:a16="http://schemas.microsoft.com/office/drawing/2014/main" id="{BC4940BF-5DE1-48EC-BEBA-0CA901BF7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911" y="3146411"/>
            <a:ext cx="9776178" cy="351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722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ECA9-7F13-40E1-AA74-E4DE5667EAA4}"/>
              </a:ext>
            </a:extLst>
          </p:cNvPr>
          <p:cNvSpPr>
            <a:spLocks noGrp="1"/>
          </p:cNvSpPr>
          <p:nvPr>
            <p:ph type="title"/>
          </p:nvPr>
        </p:nvSpPr>
        <p:spPr/>
        <p:txBody>
          <a:bodyPr/>
          <a:lstStyle/>
          <a:p>
            <a:r>
              <a:rPr lang="en-AU" dirty="0"/>
              <a:t>Common Actuators in Mechatronics</a:t>
            </a:r>
          </a:p>
        </p:txBody>
      </p:sp>
      <p:sp>
        <p:nvSpPr>
          <p:cNvPr id="3" name="Content Placeholder 2">
            <a:extLst>
              <a:ext uri="{FF2B5EF4-FFF2-40B4-BE49-F238E27FC236}">
                <a16:creationId xmlns:a16="http://schemas.microsoft.com/office/drawing/2014/main" id="{EB508184-E0AE-4BC6-B4E7-FF0DFFF7B8A7}"/>
              </a:ext>
            </a:extLst>
          </p:cNvPr>
          <p:cNvSpPr>
            <a:spLocks noGrp="1"/>
          </p:cNvSpPr>
          <p:nvPr>
            <p:ph idx="1"/>
          </p:nvPr>
        </p:nvSpPr>
        <p:spPr/>
        <p:txBody>
          <a:bodyPr/>
          <a:lstStyle/>
          <a:p>
            <a:r>
              <a:rPr lang="en-AU" dirty="0"/>
              <a:t>DC Motors (PM, separately wound, shunt and series)</a:t>
            </a:r>
          </a:p>
          <a:p>
            <a:r>
              <a:rPr lang="en-AU" dirty="0"/>
              <a:t>Hobby servos</a:t>
            </a:r>
          </a:p>
          <a:p>
            <a:r>
              <a:rPr lang="en-AU" dirty="0"/>
              <a:t>Solenoids</a:t>
            </a:r>
          </a:p>
          <a:p>
            <a:r>
              <a:rPr lang="en-AU" dirty="0"/>
              <a:t>Stepper Motors</a:t>
            </a:r>
          </a:p>
          <a:p>
            <a:r>
              <a:rPr lang="en-AU" dirty="0"/>
              <a:t>Induction motors</a:t>
            </a:r>
          </a:p>
          <a:p>
            <a:r>
              <a:rPr lang="en-AU" dirty="0"/>
              <a:t>Brushless DC Motors</a:t>
            </a:r>
          </a:p>
          <a:p>
            <a:r>
              <a:rPr lang="en-AU" dirty="0"/>
              <a:t>Hydraulics</a:t>
            </a:r>
          </a:p>
          <a:p>
            <a:r>
              <a:rPr lang="en-AU" dirty="0"/>
              <a:t>Pneumatics</a:t>
            </a:r>
          </a:p>
        </p:txBody>
      </p:sp>
    </p:spTree>
    <p:extLst>
      <p:ext uri="{BB962C8B-B14F-4D97-AF65-F5344CB8AC3E}">
        <p14:creationId xmlns:p14="http://schemas.microsoft.com/office/powerpoint/2010/main" val="16595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A24A-4E72-45CC-9A76-C4D2BA84E15B}"/>
              </a:ext>
            </a:extLst>
          </p:cNvPr>
          <p:cNvSpPr>
            <a:spLocks noGrp="1"/>
          </p:cNvSpPr>
          <p:nvPr>
            <p:ph type="title"/>
          </p:nvPr>
        </p:nvSpPr>
        <p:spPr/>
        <p:txBody>
          <a:bodyPr/>
          <a:lstStyle/>
          <a:p>
            <a:r>
              <a:rPr lang="en-AU" dirty="0"/>
              <a:t>Pneumatics</a:t>
            </a:r>
          </a:p>
        </p:txBody>
      </p:sp>
      <p:pic>
        <p:nvPicPr>
          <p:cNvPr id="2050" name="Picture 2" descr="Electro pneumatic assembly - Lantel">
            <a:extLst>
              <a:ext uri="{FF2B5EF4-FFF2-40B4-BE49-F238E27FC236}">
                <a16:creationId xmlns:a16="http://schemas.microsoft.com/office/drawing/2014/main" id="{3CA81D30-FC84-4E0A-B4BF-FC756F8AF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489397"/>
            <a:ext cx="6738957" cy="33686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amp;#39;s New With Pneumatic Actuators | 2020-02-06 | ASSEMBLY">
            <a:extLst>
              <a:ext uri="{FF2B5EF4-FFF2-40B4-BE49-F238E27FC236}">
                <a16:creationId xmlns:a16="http://schemas.microsoft.com/office/drawing/2014/main" id="{E4894906-344A-487E-8AD1-55CBDCE8BF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79742" y="3489397"/>
            <a:ext cx="5512258" cy="336860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B6248ED-BA68-4EA5-B0EA-1B2DAB0D05F0}"/>
              </a:ext>
            </a:extLst>
          </p:cNvPr>
          <p:cNvSpPr txBox="1">
            <a:spLocks/>
          </p:cNvSpPr>
          <p:nvPr/>
        </p:nvSpPr>
        <p:spPr>
          <a:xfrm>
            <a:off x="838200" y="1611136"/>
            <a:ext cx="10515600" cy="142557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Clean, dry and lubricated air under pressure (~10 atm) is used to move machine elements.</a:t>
            </a:r>
          </a:p>
          <a:p>
            <a:r>
              <a:rPr lang="en-AU" dirty="0"/>
              <a:t>Electrically controlled valves are most common today. </a:t>
            </a:r>
          </a:p>
          <a:p>
            <a:r>
              <a:rPr lang="en-AU" dirty="0"/>
              <a:t>Most actuators are linear cylinders, but rotation and pinch/grip actuators are also common</a:t>
            </a:r>
          </a:p>
          <a:p>
            <a:r>
              <a:rPr lang="en-AU" dirty="0"/>
              <a:t>Commonly used on small-medium factory settings</a:t>
            </a:r>
          </a:p>
          <a:p>
            <a:r>
              <a:rPr lang="en-AU" dirty="0"/>
              <a:t>Two major companies in this sector are Festo and SMC</a:t>
            </a:r>
          </a:p>
        </p:txBody>
      </p:sp>
      <p:sp>
        <p:nvSpPr>
          <p:cNvPr id="3" name="TextBox 2">
            <a:extLst>
              <a:ext uri="{FF2B5EF4-FFF2-40B4-BE49-F238E27FC236}">
                <a16:creationId xmlns:a16="http://schemas.microsoft.com/office/drawing/2014/main" id="{6568C71D-3B6D-76B1-4006-BD4F242F9BB3}"/>
              </a:ext>
            </a:extLst>
          </p:cNvPr>
          <p:cNvSpPr txBox="1"/>
          <p:nvPr/>
        </p:nvSpPr>
        <p:spPr>
          <a:xfrm>
            <a:off x="-1" y="6492875"/>
            <a:ext cx="3265714" cy="369332"/>
          </a:xfrm>
          <a:prstGeom prst="rect">
            <a:avLst/>
          </a:prstGeom>
          <a:noFill/>
        </p:spPr>
        <p:txBody>
          <a:bodyPr wrap="square" rtlCol="0">
            <a:spAutoFit/>
          </a:bodyPr>
          <a:lstStyle/>
          <a:p>
            <a:r>
              <a:rPr lang="en-AU" dirty="0">
                <a:solidFill>
                  <a:schemeClr val="bg1"/>
                </a:solidFill>
              </a:rPr>
              <a:t>Solenoid valves control air flow</a:t>
            </a:r>
          </a:p>
        </p:txBody>
      </p:sp>
      <p:sp>
        <p:nvSpPr>
          <p:cNvPr id="4" name="TextBox 3">
            <a:extLst>
              <a:ext uri="{FF2B5EF4-FFF2-40B4-BE49-F238E27FC236}">
                <a16:creationId xmlns:a16="http://schemas.microsoft.com/office/drawing/2014/main" id="{BEACE6FB-AC97-A64F-743F-E8782AC92572}"/>
              </a:ext>
            </a:extLst>
          </p:cNvPr>
          <p:cNvSpPr txBox="1"/>
          <p:nvPr/>
        </p:nvSpPr>
        <p:spPr>
          <a:xfrm>
            <a:off x="8728364" y="6192983"/>
            <a:ext cx="3463636" cy="656309"/>
          </a:xfrm>
          <a:prstGeom prst="rect">
            <a:avLst/>
          </a:prstGeom>
          <a:solidFill>
            <a:schemeClr val="bg1">
              <a:alpha val="49000"/>
            </a:schemeClr>
          </a:solidFill>
        </p:spPr>
        <p:txBody>
          <a:bodyPr wrap="square" rtlCol="0">
            <a:spAutoFit/>
          </a:bodyPr>
          <a:lstStyle/>
          <a:p>
            <a:pPr algn="r"/>
            <a:r>
              <a:rPr lang="en-AU" dirty="0"/>
              <a:t>Pneumatic actuators can be linear, rotational, suction, gripper etc</a:t>
            </a:r>
          </a:p>
        </p:txBody>
      </p:sp>
    </p:spTree>
    <p:extLst>
      <p:ext uri="{BB962C8B-B14F-4D97-AF65-F5344CB8AC3E}">
        <p14:creationId xmlns:p14="http://schemas.microsoft.com/office/powerpoint/2010/main" val="214890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2D4EE-78C8-4A61-BFFF-59A4843CED49}"/>
              </a:ext>
            </a:extLst>
          </p:cNvPr>
          <p:cNvSpPr>
            <a:spLocks noGrp="1"/>
          </p:cNvSpPr>
          <p:nvPr>
            <p:ph type="title"/>
          </p:nvPr>
        </p:nvSpPr>
        <p:spPr/>
        <p:txBody>
          <a:bodyPr/>
          <a:lstStyle/>
          <a:p>
            <a:r>
              <a:rPr lang="en-AU" dirty="0"/>
              <a:t>Different Types of DC Motors</a:t>
            </a:r>
          </a:p>
        </p:txBody>
      </p:sp>
      <p:sp>
        <p:nvSpPr>
          <p:cNvPr id="3" name="Content Placeholder 2">
            <a:extLst>
              <a:ext uri="{FF2B5EF4-FFF2-40B4-BE49-F238E27FC236}">
                <a16:creationId xmlns:a16="http://schemas.microsoft.com/office/drawing/2014/main" id="{D4851F53-8082-4DE6-97C6-15FD4FE3F576}"/>
              </a:ext>
            </a:extLst>
          </p:cNvPr>
          <p:cNvSpPr>
            <a:spLocks noGrp="1"/>
          </p:cNvSpPr>
          <p:nvPr>
            <p:ph idx="1"/>
          </p:nvPr>
        </p:nvSpPr>
        <p:spPr>
          <a:xfrm>
            <a:off x="838200" y="1444190"/>
            <a:ext cx="5257800" cy="4351338"/>
          </a:xfrm>
        </p:spPr>
        <p:txBody>
          <a:bodyPr>
            <a:normAutofit fontScale="92500" lnSpcReduction="10000"/>
          </a:bodyPr>
          <a:lstStyle/>
          <a:p>
            <a:r>
              <a:rPr lang="en-AU" dirty="0"/>
              <a:t>Permanent Magnet Direct Current (PMDC) motors are most common</a:t>
            </a:r>
          </a:p>
          <a:p>
            <a:r>
              <a:rPr lang="en-AU" dirty="0"/>
              <a:t>Replace permanent magnet with another coil to get a </a:t>
            </a:r>
            <a:r>
              <a:rPr lang="en-AU" u="sng" dirty="0"/>
              <a:t>separately wound</a:t>
            </a:r>
            <a:r>
              <a:rPr lang="en-AU" dirty="0"/>
              <a:t> DC motor</a:t>
            </a:r>
          </a:p>
          <a:p>
            <a:r>
              <a:rPr lang="en-AU" dirty="0"/>
              <a:t>Connect the two windings in parallel to get a </a:t>
            </a:r>
            <a:r>
              <a:rPr lang="en-AU" u="sng" dirty="0"/>
              <a:t>DC shunt motor </a:t>
            </a:r>
            <a:r>
              <a:rPr lang="en-AU" dirty="0"/>
              <a:t>with a flatter torque speed curve</a:t>
            </a:r>
          </a:p>
          <a:p>
            <a:r>
              <a:rPr lang="en-AU" dirty="0"/>
              <a:t>Connect the two windings in series to get a </a:t>
            </a:r>
            <a:r>
              <a:rPr lang="en-AU" u="sng" dirty="0"/>
              <a:t>DC series motor </a:t>
            </a:r>
            <a:r>
              <a:rPr lang="en-AU" dirty="0"/>
              <a:t>with a very steep torque speed curve.</a:t>
            </a:r>
          </a:p>
        </p:txBody>
      </p:sp>
      <p:pic>
        <p:nvPicPr>
          <p:cNvPr id="3074" name="Picture 2" descr="https://mechatronics.colostate.edu/files/figures/10-13.jpg">
            <a:extLst>
              <a:ext uri="{FF2B5EF4-FFF2-40B4-BE49-F238E27FC236}">
                <a16:creationId xmlns:a16="http://schemas.microsoft.com/office/drawing/2014/main" id="{F39B60F2-F156-496B-B844-CDB1BFA0F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6115" y="3048929"/>
            <a:ext cx="4628915" cy="178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chatronics.colostate.edu/files/figures/10-12.jpg">
            <a:extLst>
              <a:ext uri="{FF2B5EF4-FFF2-40B4-BE49-F238E27FC236}">
                <a16:creationId xmlns:a16="http://schemas.microsoft.com/office/drawing/2014/main" id="{899CD922-BA2D-465C-AC3B-E49F2C010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732" y="1276263"/>
            <a:ext cx="4642610" cy="16913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mechatronics.colostate.edu/files/figures/10-14.jpg">
            <a:extLst>
              <a:ext uri="{FF2B5EF4-FFF2-40B4-BE49-F238E27FC236}">
                <a16:creationId xmlns:a16="http://schemas.microsoft.com/office/drawing/2014/main" id="{B2F5E9BD-061E-4554-9F4F-5A73FF016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732" y="4925895"/>
            <a:ext cx="4622068" cy="173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12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ECEA6-7A66-4CE1-AA83-F414468CA7D8}"/>
              </a:ext>
            </a:extLst>
          </p:cNvPr>
          <p:cNvSpPr>
            <a:spLocks noGrp="1"/>
          </p:cNvSpPr>
          <p:nvPr>
            <p:ph type="title"/>
          </p:nvPr>
        </p:nvSpPr>
        <p:spPr>
          <a:xfrm>
            <a:off x="838200" y="195790"/>
            <a:ext cx="10515600" cy="1325563"/>
          </a:xfrm>
        </p:spPr>
        <p:txBody>
          <a:bodyPr/>
          <a:lstStyle/>
          <a:p>
            <a:r>
              <a:rPr lang="en-AU" dirty="0"/>
              <a:t>Example of DC Series Motor</a:t>
            </a:r>
          </a:p>
        </p:txBody>
      </p:sp>
      <p:sp>
        <p:nvSpPr>
          <p:cNvPr id="3" name="Content Placeholder 2">
            <a:extLst>
              <a:ext uri="{FF2B5EF4-FFF2-40B4-BE49-F238E27FC236}">
                <a16:creationId xmlns:a16="http://schemas.microsoft.com/office/drawing/2014/main" id="{82BF13FD-DF6A-485F-9BDF-C76B81326FB3}"/>
              </a:ext>
            </a:extLst>
          </p:cNvPr>
          <p:cNvSpPr>
            <a:spLocks noGrp="1"/>
          </p:cNvSpPr>
          <p:nvPr>
            <p:ph idx="1"/>
          </p:nvPr>
        </p:nvSpPr>
        <p:spPr>
          <a:xfrm>
            <a:off x="838200" y="1214435"/>
            <a:ext cx="10515600" cy="883708"/>
          </a:xfrm>
        </p:spPr>
        <p:txBody>
          <a:bodyPr>
            <a:normAutofit fontScale="92500"/>
          </a:bodyPr>
          <a:lstStyle/>
          <a:p>
            <a:r>
              <a:rPr lang="en-AU" dirty="0"/>
              <a:t>The starter motor for an internal combustion engine is a DC series motor. It delivers very high torque at low speed and requires very large current</a:t>
            </a:r>
          </a:p>
        </p:txBody>
      </p:sp>
      <p:pic>
        <p:nvPicPr>
          <p:cNvPr id="4" name="Picture 8" descr="How the starting system works | How a Car Works">
            <a:extLst>
              <a:ext uri="{FF2B5EF4-FFF2-40B4-BE49-F238E27FC236}">
                <a16:creationId xmlns:a16="http://schemas.microsoft.com/office/drawing/2014/main" id="{5A74A891-CFD3-455B-B24E-62C9F50E4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068" y="2005293"/>
            <a:ext cx="7659864" cy="485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8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868" y="228601"/>
            <a:ext cx="7982729" cy="1143000"/>
          </a:xfrm>
        </p:spPr>
        <p:txBody>
          <a:bodyPr>
            <a:normAutofit/>
          </a:bodyPr>
          <a:lstStyle/>
          <a:p>
            <a:r>
              <a:rPr lang="en-US" dirty="0"/>
              <a:t>Hobby Servos</a:t>
            </a:r>
            <a:br>
              <a:rPr lang="en-US" dirty="0"/>
            </a:br>
            <a:r>
              <a:rPr lang="en-US" sz="1800" dirty="0"/>
              <a:t>Servo implies that the motor is intended for use with closed loop control</a:t>
            </a:r>
            <a:endParaRPr lang="en-US" dirty="0"/>
          </a:p>
        </p:txBody>
      </p:sp>
      <p:sp>
        <p:nvSpPr>
          <p:cNvPr id="3" name="Content Placeholder 2"/>
          <p:cNvSpPr>
            <a:spLocks noGrp="1"/>
          </p:cNvSpPr>
          <p:nvPr>
            <p:ph idx="1"/>
          </p:nvPr>
        </p:nvSpPr>
        <p:spPr>
          <a:xfrm>
            <a:off x="541868" y="1371601"/>
            <a:ext cx="8738203" cy="4972755"/>
          </a:xfrm>
        </p:spPr>
        <p:txBody>
          <a:bodyPr>
            <a:noAutofit/>
          </a:bodyPr>
          <a:lstStyle/>
          <a:p>
            <a:r>
              <a:rPr lang="en-US" sz="1800" dirty="0"/>
              <a:t>Comprised of a small motor (1), gearbox (2), position sensor i.e. </a:t>
            </a:r>
            <a:r>
              <a:rPr lang="en-US" sz="1800" dirty="0" err="1"/>
              <a:t>turnpot</a:t>
            </a:r>
            <a:r>
              <a:rPr lang="en-US" sz="1800" dirty="0"/>
              <a:t> (3) , and motor control electronics (4)</a:t>
            </a:r>
          </a:p>
          <a:p>
            <a:r>
              <a:rPr lang="en-US" sz="1800" dirty="0"/>
              <a:t>3 wire connection (GND, +5V, Signal)</a:t>
            </a:r>
          </a:p>
          <a:p>
            <a:pPr lvl="2"/>
            <a:r>
              <a:rPr lang="en-US" sz="1600" dirty="0"/>
              <a:t>Signal is a special type of PWM, neutral position is a 1.5 </a:t>
            </a:r>
            <a:r>
              <a:rPr lang="en-US" sz="1600" dirty="0" err="1"/>
              <a:t>ms</a:t>
            </a:r>
            <a:r>
              <a:rPr lang="en-US" sz="1600" dirty="0"/>
              <a:t> pulse.</a:t>
            </a:r>
          </a:p>
          <a:p>
            <a:pPr lvl="2"/>
            <a:r>
              <a:rPr lang="en-US" sz="1600" dirty="0"/>
              <a:t>Middle pin is 5V to prevent reverse connection and “smoke”</a:t>
            </a:r>
          </a:p>
          <a:p>
            <a:r>
              <a:rPr lang="en-US" sz="1800" dirty="0"/>
              <a:t>~180 degree type</a:t>
            </a:r>
          </a:p>
          <a:p>
            <a:pPr lvl="2"/>
            <a:r>
              <a:rPr lang="en-US" sz="1600" dirty="0"/>
              <a:t>Simple closed loop proportional feedback controls position.</a:t>
            </a:r>
          </a:p>
          <a:p>
            <a:pPr lvl="2"/>
            <a:r>
              <a:rPr lang="en-US" sz="1600" dirty="0"/>
              <a:t>Output shaft connect to a potentiometer. Resistance compared to drive signal. Difference generates error -&gt; drive signal. </a:t>
            </a:r>
          </a:p>
          <a:p>
            <a:r>
              <a:rPr lang="en-US" sz="1800" dirty="0"/>
              <a:t>Continuous rotation</a:t>
            </a:r>
          </a:p>
          <a:p>
            <a:pPr lvl="2"/>
            <a:r>
              <a:rPr lang="en-US" sz="1600" dirty="0"/>
              <a:t>Disconnect the feedback control (no pot) so a command to go to 30 degrees will just turn the motor, probably at full power. (cheap geared motor). Can easily modify a normal servo to do this.</a:t>
            </a:r>
          </a:p>
          <a:p>
            <a:r>
              <a:rPr lang="en-US" sz="1800" dirty="0"/>
              <a:t>Full turn and multi turn Servos</a:t>
            </a:r>
          </a:p>
          <a:p>
            <a:pPr lvl="2"/>
            <a:r>
              <a:rPr lang="en-US" sz="1600" dirty="0"/>
              <a:t>Have feedback control using a multi-turn pot or geared pot. PWM format limits total information out. So you sacrifice accuracy for range. (Sail Winch Servo)</a:t>
            </a:r>
          </a:p>
          <a:p>
            <a:r>
              <a:rPr lang="en-US" sz="1800" dirty="0"/>
              <a:t>Servo Speed is a function of gearing. Faster response time means lower torque</a:t>
            </a:r>
          </a:p>
          <a:p>
            <a:pPr marL="914400" lvl="2" indent="0">
              <a:buNone/>
            </a:pP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0071" y="0"/>
            <a:ext cx="2911929" cy="2517201"/>
          </a:xfrm>
          <a:prstGeom prst="rect">
            <a:avLst/>
          </a:prstGeom>
        </p:spPr>
      </p:pic>
    </p:spTree>
    <p:extLst>
      <p:ext uri="{BB962C8B-B14F-4D97-AF65-F5344CB8AC3E}">
        <p14:creationId xmlns:p14="http://schemas.microsoft.com/office/powerpoint/2010/main" val="308967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1142C5-F8FA-482F-AC0B-500DB25512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465965" y="3559704"/>
            <a:ext cx="5726035" cy="3298296"/>
          </a:xfrm>
          <a:prstGeom prst="rect">
            <a:avLst/>
          </a:prstGeom>
        </p:spPr>
      </p:pic>
      <p:sp>
        <p:nvSpPr>
          <p:cNvPr id="2" name="Title 1">
            <a:extLst>
              <a:ext uri="{FF2B5EF4-FFF2-40B4-BE49-F238E27FC236}">
                <a16:creationId xmlns:a16="http://schemas.microsoft.com/office/drawing/2014/main" id="{23CCE59D-9080-46DC-AAB6-468D26A01C41}"/>
              </a:ext>
            </a:extLst>
          </p:cNvPr>
          <p:cNvSpPr>
            <a:spLocks noGrp="1"/>
          </p:cNvSpPr>
          <p:nvPr>
            <p:ph type="title"/>
          </p:nvPr>
        </p:nvSpPr>
        <p:spPr/>
        <p:txBody>
          <a:bodyPr/>
          <a:lstStyle/>
          <a:p>
            <a:r>
              <a:rPr lang="en-AU" dirty="0"/>
              <a:t>Solenoids and Relays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968EBE-1349-4539-860D-255CE13E4881}"/>
                  </a:ext>
                </a:extLst>
              </p:cNvPr>
              <p:cNvSpPr>
                <a:spLocks noGrp="1"/>
              </p:cNvSpPr>
              <p:nvPr>
                <p:ph idx="1"/>
              </p:nvPr>
            </p:nvSpPr>
            <p:spPr>
              <a:xfrm>
                <a:off x="395111" y="1825625"/>
                <a:ext cx="6558845" cy="4667250"/>
              </a:xfrm>
            </p:spPr>
            <p:txBody>
              <a:bodyPr>
                <a:normAutofit fontScale="70000" lnSpcReduction="20000"/>
              </a:bodyPr>
              <a:lstStyle/>
              <a:p>
                <a:r>
                  <a:rPr lang="en-AU" dirty="0"/>
                  <a:t>Solenoids and relays contain a sliding steel shuttle surrounded by a yoke and electromagnet.</a:t>
                </a:r>
              </a:p>
              <a:p>
                <a:r>
                  <a:rPr lang="en-AU" dirty="0"/>
                  <a:t>Consider the magnetic circuit of a solenoid, like that shown at right.</a:t>
                </a:r>
              </a:p>
              <a:p>
                <a:r>
                  <a:rPr lang="en-AU" dirty="0"/>
                  <a:t>Let’s take a simple analysis of the: ignore the fixed sliding gap </a:t>
                </a:r>
                <a:r>
                  <a:rPr lang="en-AU" i="1" dirty="0"/>
                  <a:t>l</a:t>
                </a:r>
                <a:r>
                  <a:rPr lang="en-AU" i="1" baseline="-25000" dirty="0"/>
                  <a:t>g</a:t>
                </a:r>
                <a:r>
                  <a:rPr lang="en-AU" dirty="0"/>
                  <a:t> and ignore fringing:</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ℛ</m:t>
                      </m:r>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4</m:t>
                          </m:r>
                          <m:r>
                            <a:rPr lang="en-AU" b="0" i="1" smtClean="0">
                              <a:latin typeface="Cambria Math" panose="02040503050406030204" pitchFamily="18" charset="0"/>
                              <a:ea typeface="Cambria Math" panose="02040503050406030204" pitchFamily="18" charset="0"/>
                            </a:rPr>
                            <m:t>𝑥</m:t>
                          </m:r>
                        </m:num>
                        <m:den>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𝑜</m:t>
                              </m:r>
                            </m:sub>
                          </m:sSub>
                          <m:r>
                            <a:rPr lang="en-AU" b="0" i="1" smtClean="0">
                              <a:latin typeface="Cambria Math" panose="02040503050406030204" pitchFamily="18" charset="0"/>
                              <a:ea typeface="Cambria Math" panose="02040503050406030204" pitchFamily="18" charset="0"/>
                            </a:rPr>
                            <m:t>𝜋</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𝑑</m:t>
                              </m:r>
                            </m:e>
                            <m:sup>
                              <m:r>
                                <a:rPr lang="en-AU" b="0" i="1" smtClean="0">
                                  <a:latin typeface="Cambria Math" panose="02040503050406030204" pitchFamily="18" charset="0"/>
                                  <a:ea typeface="Cambria Math" panose="02040503050406030204" pitchFamily="18" charset="0"/>
                                </a:rPr>
                                <m:t>2</m:t>
                              </m:r>
                            </m:sup>
                          </m:sSup>
                        </m:den>
                      </m:f>
                      <m:r>
                        <a:rPr lang="en-AU" b="0" i="1" smtClean="0">
                          <a:latin typeface="Cambria Math" panose="02040503050406030204" pitchFamily="18" charset="0"/>
                          <a:ea typeface="Cambria Math" panose="02040503050406030204" pitchFamily="18" charset="0"/>
                        </a:rPr>
                        <m:t>+</m:t>
                      </m:r>
                      <m:sSub>
                        <m:sSubPr>
                          <m:ctrlPr>
                            <a:rPr lang="en-AU" b="0"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ℛ</m:t>
                          </m:r>
                        </m:e>
                        <m:sub>
                          <m:r>
                            <a:rPr lang="en-AU" b="0" i="1" smtClean="0">
                              <a:latin typeface="Cambria Math" panose="02040503050406030204" pitchFamily="18" charset="0"/>
                              <a:ea typeface="Cambria Math" panose="02040503050406030204" pitchFamily="18" charset="0"/>
                            </a:rPr>
                            <m:t>𝑠𝑡𝑒𝑒𝑙</m:t>
                          </m:r>
                        </m:sub>
                      </m:sSub>
                    </m:oMath>
                  </m:oMathPara>
                </a14:m>
                <a:endParaRPr lang="en-AU"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𝐵</m:t>
                      </m:r>
                      <m:r>
                        <a:rPr lang="en-AU" b="0" i="1" smtClean="0">
                          <a:latin typeface="Cambria Math" panose="02040503050406030204" pitchFamily="18" charset="0"/>
                        </a:rPr>
                        <m:t>=</m:t>
                      </m:r>
                      <m:f>
                        <m:fPr>
                          <m:ctrlPr>
                            <a:rPr lang="en-AU" i="1">
                              <a:latin typeface="Cambria Math" panose="02040503050406030204" pitchFamily="18" charset="0"/>
                            </a:rPr>
                          </m:ctrlPr>
                        </m:fPr>
                        <m:num>
                          <m:r>
                            <a:rPr lang="en-AU" b="0" i="1" smtClean="0">
                              <a:latin typeface="Cambria Math" panose="02040503050406030204" pitchFamily="18" charset="0"/>
                            </a:rPr>
                            <m:t>𝑚𝑚𝑓</m:t>
                          </m:r>
                        </m:num>
                        <m:den>
                          <m:r>
                            <a:rPr lang="en-AU" b="0" i="1" smtClean="0">
                              <a:latin typeface="Cambria Math" panose="02040503050406030204" pitchFamily="18" charset="0"/>
                              <a:ea typeface="Cambria Math" panose="02040503050406030204" pitchFamily="18" charset="0"/>
                            </a:rPr>
                            <m:t>𝐴</m:t>
                          </m:r>
                          <m:r>
                            <a:rPr lang="en-AU" i="1">
                              <a:latin typeface="Cambria Math" panose="02040503050406030204" pitchFamily="18" charset="0"/>
                              <a:ea typeface="Cambria Math" panose="02040503050406030204" pitchFamily="18" charset="0"/>
                            </a:rPr>
                            <m:t>ℛ</m:t>
                          </m:r>
                        </m:den>
                      </m:f>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4</m:t>
                          </m:r>
                          <m:r>
                            <a:rPr lang="en-AU" b="0" i="1" smtClean="0">
                              <a:latin typeface="Cambria Math" panose="02040503050406030204" pitchFamily="18" charset="0"/>
                            </a:rPr>
                            <m:t>𝑁𝑖</m:t>
                          </m:r>
                        </m:num>
                        <m:den>
                          <m:r>
                            <a:rPr lang="en-AU" i="1">
                              <a:latin typeface="Cambria Math" panose="02040503050406030204" pitchFamily="18" charset="0"/>
                              <a:ea typeface="Cambria Math" panose="02040503050406030204" pitchFamily="18" charset="0"/>
                            </a:rPr>
                            <m:t>𝜋</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𝑑</m:t>
                              </m:r>
                            </m:e>
                            <m:sup>
                              <m:r>
                                <a:rPr lang="en-AU" i="1">
                                  <a:latin typeface="Cambria Math" panose="02040503050406030204" pitchFamily="18" charset="0"/>
                                  <a:ea typeface="Cambria Math" panose="02040503050406030204" pitchFamily="18" charset="0"/>
                                </a:rPr>
                                <m:t>2</m:t>
                              </m:r>
                            </m:sup>
                          </m:sSup>
                        </m:den>
                      </m:f>
                      <m:d>
                        <m:dPr>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4</m:t>
                                  </m:r>
                                  <m:r>
                                    <a:rPr lang="en-AU" i="1">
                                      <a:latin typeface="Cambria Math" panose="02040503050406030204" pitchFamily="18" charset="0"/>
                                      <a:ea typeface="Cambria Math" panose="02040503050406030204" pitchFamily="18" charset="0"/>
                                    </a:rPr>
                                    <m:t>𝑥</m:t>
                                  </m:r>
                                </m:num>
                                <m:den>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𝑜</m:t>
                                      </m:r>
                                    </m:sub>
                                  </m:sSub>
                                  <m:r>
                                    <a:rPr lang="en-AU" i="1">
                                      <a:latin typeface="Cambria Math" panose="02040503050406030204" pitchFamily="18" charset="0"/>
                                      <a:ea typeface="Cambria Math" panose="02040503050406030204" pitchFamily="18" charset="0"/>
                                    </a:rPr>
                                    <m:t>𝜋</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𝑑</m:t>
                                      </m:r>
                                    </m:e>
                                    <m:sup>
                                      <m:r>
                                        <a:rPr lang="en-AU" i="1">
                                          <a:latin typeface="Cambria Math" panose="02040503050406030204" pitchFamily="18" charset="0"/>
                                          <a:ea typeface="Cambria Math" panose="02040503050406030204" pitchFamily="18" charset="0"/>
                                        </a:rPr>
                                        <m:t>2</m:t>
                                      </m:r>
                                    </m:sup>
                                  </m:sSup>
                                </m:den>
                              </m:f>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ℛ</m:t>
                                  </m:r>
                                </m:e>
                                <m:sub>
                                  <m:r>
                                    <a:rPr lang="en-AU" i="1">
                                      <a:latin typeface="Cambria Math" panose="02040503050406030204" pitchFamily="18" charset="0"/>
                                      <a:ea typeface="Cambria Math" panose="02040503050406030204" pitchFamily="18" charset="0"/>
                                    </a:rPr>
                                    <m:t>𝑠𝑡𝑒𝑒𝑙</m:t>
                                  </m:r>
                                </m:sub>
                              </m:sSub>
                            </m:den>
                          </m:f>
                        </m:e>
                      </m:d>
                      <m:r>
                        <a:rPr lang="en-AU" b="0" i="1" smtClean="0">
                          <a:latin typeface="Cambria Math" panose="02040503050406030204" pitchFamily="18" charset="0"/>
                        </a:rPr>
                        <m:t>=</m:t>
                      </m:r>
                      <m:f>
                        <m:fPr>
                          <m:ctrlPr>
                            <a:rPr lang="en-AU" i="1">
                              <a:latin typeface="Cambria Math" panose="02040503050406030204" pitchFamily="18" charset="0"/>
                            </a:rPr>
                          </m:ctrlPr>
                        </m:fPr>
                        <m:num>
                          <m:r>
                            <a:rPr lang="en-AU" b="0" i="1" smtClean="0">
                              <a:latin typeface="Cambria Math" panose="02040503050406030204" pitchFamily="18" charset="0"/>
                            </a:rPr>
                            <m:t>4</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𝑜</m:t>
                              </m:r>
                            </m:sub>
                          </m:sSub>
                          <m:r>
                            <a:rPr lang="en-AU" i="1">
                              <a:latin typeface="Cambria Math" panose="02040503050406030204" pitchFamily="18" charset="0"/>
                            </a:rPr>
                            <m:t>𝑁𝑖</m:t>
                          </m:r>
                        </m:num>
                        <m:den>
                          <m:r>
                            <a:rPr lang="en-AU" i="1">
                              <a:latin typeface="Cambria Math" panose="02040503050406030204" pitchFamily="18" charset="0"/>
                              <a:ea typeface="Cambria Math" panose="02040503050406030204" pitchFamily="18" charset="0"/>
                            </a:rPr>
                            <m:t>4</m:t>
                          </m:r>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𝑜</m:t>
                                  </m:r>
                                </m:sub>
                              </m:sSub>
                              <m:r>
                                <a:rPr lang="en-AU" i="1">
                                  <a:latin typeface="Cambria Math" panose="02040503050406030204" pitchFamily="18" charset="0"/>
                                  <a:ea typeface="Cambria Math" panose="02040503050406030204" pitchFamily="18" charset="0"/>
                                </a:rPr>
                                <m:t>𝜋</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𝑑</m:t>
                                  </m:r>
                                </m:e>
                                <m:sup>
                                  <m:r>
                                    <a:rPr lang="en-AU" i="1">
                                      <a:latin typeface="Cambria Math" panose="02040503050406030204" pitchFamily="18" charset="0"/>
                                      <a:ea typeface="Cambria Math" panose="02040503050406030204" pitchFamily="18" charset="0"/>
                                    </a:rPr>
                                    <m:t>2</m:t>
                                  </m:r>
                                </m:sup>
                              </m:sSup>
                              <m:r>
                                <a:rPr lang="en-AU" i="1">
                                  <a:latin typeface="Cambria Math" panose="02040503050406030204" pitchFamily="18" charset="0"/>
                                  <a:ea typeface="Cambria Math" panose="02040503050406030204" pitchFamily="18" charset="0"/>
                                </a:rPr>
                                <m:t>ℛ</m:t>
                              </m:r>
                            </m:e>
                            <m:sub>
                              <m:r>
                                <a:rPr lang="en-AU" i="1">
                                  <a:latin typeface="Cambria Math" panose="02040503050406030204" pitchFamily="18" charset="0"/>
                                  <a:ea typeface="Cambria Math" panose="02040503050406030204" pitchFamily="18" charset="0"/>
                                </a:rPr>
                                <m:t>𝑠𝑡𝑒𝑒𝑙</m:t>
                              </m:r>
                            </m:sub>
                          </m:sSub>
                        </m:den>
                      </m:f>
                    </m:oMath>
                  </m:oMathPara>
                </a14:m>
                <a:endParaRPr lang="en-AU" dirty="0"/>
              </a:p>
              <a:p>
                <a:r>
                  <a:rPr lang="en-AU" dirty="0"/>
                  <a:t>The amount of magnetic field in the circuit is (approximately) inversely proportional to the distance </a:t>
                </a:r>
                <a:r>
                  <a:rPr lang="en-AU" i="1" dirty="0">
                    <a:latin typeface="Cambria Math" panose="02040503050406030204" pitchFamily="18" charset="0"/>
                    <a:ea typeface="Cambria Math" panose="02040503050406030204" pitchFamily="18" charset="0"/>
                  </a:rPr>
                  <a:t>x.</a:t>
                </a:r>
                <a:endParaRPr lang="en-AU" dirty="0">
                  <a:ea typeface="Cambria Math" panose="02040503050406030204" pitchFamily="18" charset="0"/>
                </a:endParaRPr>
              </a:p>
              <a:p>
                <a:r>
                  <a:rPr lang="en-AU" dirty="0">
                    <a:ea typeface="Cambria Math" panose="02040503050406030204" pitchFamily="18" charset="0"/>
                  </a:rPr>
                  <a:t>Where does the force come from since there is no </a:t>
                </a:r>
                <a:r>
                  <a:rPr lang="en-AU" dirty="0" err="1">
                    <a:ea typeface="Cambria Math" panose="02040503050406030204" pitchFamily="18" charset="0"/>
                  </a:rPr>
                  <a:t>BiL</a:t>
                </a:r>
                <a:r>
                  <a:rPr lang="en-AU" dirty="0">
                    <a:ea typeface="Cambria Math" panose="02040503050406030204" pitchFamily="18" charset="0"/>
                  </a:rPr>
                  <a:t>?</a:t>
                </a:r>
              </a:p>
            </p:txBody>
          </p:sp>
        </mc:Choice>
        <mc:Fallback xmlns="">
          <p:sp>
            <p:nvSpPr>
              <p:cNvPr id="3" name="Content Placeholder 2">
                <a:extLst>
                  <a:ext uri="{FF2B5EF4-FFF2-40B4-BE49-F238E27FC236}">
                    <a16:creationId xmlns:a16="http://schemas.microsoft.com/office/drawing/2014/main" id="{2C968EBE-1349-4539-860D-255CE13E4881}"/>
                  </a:ext>
                </a:extLst>
              </p:cNvPr>
              <p:cNvSpPr>
                <a:spLocks noGrp="1" noRot="1" noChangeAspect="1" noMove="1" noResize="1" noEditPoints="1" noAdjustHandles="1" noChangeArrowheads="1" noChangeShapeType="1" noTextEdit="1"/>
              </p:cNvSpPr>
              <p:nvPr>
                <p:ph idx="1"/>
              </p:nvPr>
            </p:nvSpPr>
            <p:spPr>
              <a:xfrm>
                <a:off x="395111" y="1825625"/>
                <a:ext cx="6558845" cy="4667250"/>
              </a:xfrm>
              <a:blipFill>
                <a:blip r:embed="rId3"/>
                <a:stretch>
                  <a:fillRect l="-836" t="-2350" r="-1022"/>
                </a:stretch>
              </a:blipFill>
            </p:spPr>
            <p:txBody>
              <a:bodyPr/>
              <a:lstStyle/>
              <a:p>
                <a:r>
                  <a:rPr lang="en-AU">
                    <a:noFill/>
                  </a:rPr>
                  <a:t> </a:t>
                </a:r>
              </a:p>
            </p:txBody>
          </p:sp>
        </mc:Fallback>
      </mc:AlternateContent>
      <p:pic>
        <p:nvPicPr>
          <p:cNvPr id="5" name="Picture 2" descr="Image result for solenoid">
            <a:extLst>
              <a:ext uri="{FF2B5EF4-FFF2-40B4-BE49-F238E27FC236}">
                <a16:creationId xmlns:a16="http://schemas.microsoft.com/office/drawing/2014/main" id="{7ED53A9C-439E-49F4-A2FF-F39B23E6E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6493" y="194788"/>
            <a:ext cx="3984978" cy="2991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45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98350"/>
            <a:ext cx="8229600" cy="9503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Energy stored in a magnetic field</a:t>
            </a:r>
          </a:p>
        </p:txBody>
      </p:sp>
      <mc:AlternateContent xmlns:mc="http://schemas.openxmlformats.org/markup-compatibility/2006">
        <mc:Choice xmlns:a14="http://schemas.microsoft.com/office/drawing/2010/main" Requires="a14">
          <p:sp>
            <p:nvSpPr>
              <p:cNvPr id="5" name="Content Placeholder 2"/>
              <p:cNvSpPr txBox="1">
                <a:spLocks/>
              </p:cNvSpPr>
              <p:nvPr/>
            </p:nvSpPr>
            <p:spPr>
              <a:xfrm>
                <a:off x="796413" y="1574410"/>
                <a:ext cx="10943303" cy="498524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To understand the force in a solenoid, or even the force between a magnet and the fridge, recall that magnetic fields store energy. The energy density (energy per unit volume) stored by a magnetic field is:</a:t>
                </a:r>
                <a:endParaRPr lang="en-US" sz="2000" i="1" dirty="0"/>
              </a:p>
              <a:p>
                <a:pPr marL="0" indent="0" algn="ctr">
                  <a:buNone/>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𝑢</m:t>
                      </m:r>
                      <m:r>
                        <a:rPr lang="en-AU" sz="2400" b="0" i="1" smtClean="0">
                          <a:latin typeface="Cambria Math" panose="02040503050406030204" pitchFamily="18" charset="0"/>
                        </a:rPr>
                        <m:t>=</m:t>
                      </m:r>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1</m:t>
                          </m:r>
                        </m:num>
                        <m:den>
                          <m:r>
                            <a:rPr lang="en-AU" sz="2400" b="0" i="1" smtClean="0">
                              <a:latin typeface="Cambria Math" panose="02040503050406030204" pitchFamily="18" charset="0"/>
                            </a:rPr>
                            <m:t>2</m:t>
                          </m:r>
                        </m:den>
                      </m:f>
                      <m:f>
                        <m:fPr>
                          <m:ctrlPr>
                            <a:rPr lang="en-AU" sz="2400" b="0" i="1" smtClean="0">
                              <a:latin typeface="Cambria Math" panose="02040503050406030204" pitchFamily="18" charset="0"/>
                            </a:rPr>
                          </m:ctrlPr>
                        </m:fPr>
                        <m:num>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𝐵</m:t>
                              </m:r>
                            </m:e>
                            <m:sup>
                              <m:r>
                                <a:rPr lang="en-AU" sz="2400" b="0" i="1" smtClean="0">
                                  <a:latin typeface="Cambria Math" panose="02040503050406030204" pitchFamily="18" charset="0"/>
                                </a:rPr>
                                <m:t>2</m:t>
                              </m:r>
                            </m:sup>
                          </m:sSup>
                        </m:num>
                        <m:den>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ea typeface="Cambria Math" panose="02040503050406030204" pitchFamily="18" charset="0"/>
                                </a:rPr>
                                <m:t>𝜇</m:t>
                              </m:r>
                            </m:e>
                            <m:sub>
                              <m:r>
                                <a:rPr lang="en-AU" sz="2400" b="0" i="1" smtClean="0">
                                  <a:latin typeface="Cambria Math" panose="02040503050406030204" pitchFamily="18" charset="0"/>
                                </a:rPr>
                                <m:t>𝑜</m:t>
                              </m:r>
                            </m:sub>
                          </m:sSub>
                        </m:den>
                      </m:f>
                    </m:oMath>
                  </m:oMathPara>
                </a14:m>
                <a:endParaRPr lang="en-US" sz="2400" i="1" dirty="0"/>
              </a:p>
              <a:p>
                <a:pPr marL="0" indent="0">
                  <a:buNone/>
                </a:pPr>
                <a:r>
                  <a:rPr lang="en-US" sz="2000" dirty="0"/>
                  <a:t>If we assume the magnetic field in the gap is uniform, then the total energy stored by the magnetic field in the gap is the energy density times the volume of the gap:</a:t>
                </a:r>
              </a:p>
              <a:p>
                <a:pPr marL="0" indent="0" algn="ctr">
                  <a:buNone/>
                </a:pPr>
                <a14:m>
                  <m:oMath xmlns:m="http://schemas.openxmlformats.org/officeDocument/2006/math">
                    <m:r>
                      <a:rPr lang="en-AU" sz="2600" b="0" i="1" smtClean="0">
                        <a:latin typeface="Cambria Math" panose="02040503050406030204" pitchFamily="18" charset="0"/>
                      </a:rPr>
                      <m:t>𝑈</m:t>
                    </m:r>
                    <m:r>
                      <a:rPr lang="en-AU" sz="2600" i="1">
                        <a:latin typeface="Cambria Math" panose="02040503050406030204" pitchFamily="18" charset="0"/>
                      </a:rPr>
                      <m:t>=</m:t>
                    </m:r>
                    <m:f>
                      <m:fPr>
                        <m:ctrlPr>
                          <a:rPr lang="en-AU" sz="2600" i="1">
                            <a:latin typeface="Cambria Math" panose="02040503050406030204" pitchFamily="18" charset="0"/>
                          </a:rPr>
                        </m:ctrlPr>
                      </m:fPr>
                      <m:num>
                        <m:r>
                          <a:rPr lang="en-AU" sz="2600" i="1">
                            <a:latin typeface="Cambria Math" panose="02040503050406030204" pitchFamily="18" charset="0"/>
                          </a:rPr>
                          <m:t>1</m:t>
                        </m:r>
                      </m:num>
                      <m:den>
                        <m:r>
                          <a:rPr lang="en-AU" sz="2600" b="0" i="1" smtClean="0">
                            <a:latin typeface="Cambria Math" panose="02040503050406030204" pitchFamily="18" charset="0"/>
                          </a:rPr>
                          <m:t>8</m:t>
                        </m:r>
                      </m:den>
                    </m:f>
                    <m:f>
                      <m:fPr>
                        <m:ctrlPr>
                          <a:rPr lang="en-AU" sz="2600" i="1">
                            <a:latin typeface="Cambria Math" panose="02040503050406030204" pitchFamily="18" charset="0"/>
                          </a:rPr>
                        </m:ctrlPr>
                      </m:fPr>
                      <m:num>
                        <m:sSup>
                          <m:sSupPr>
                            <m:ctrlPr>
                              <a:rPr lang="en-AU" sz="2600" i="1">
                                <a:latin typeface="Cambria Math" panose="02040503050406030204" pitchFamily="18" charset="0"/>
                              </a:rPr>
                            </m:ctrlPr>
                          </m:sSupPr>
                          <m:e>
                            <m:r>
                              <a:rPr lang="en-AU" sz="2600" i="1">
                                <a:latin typeface="Cambria Math" panose="02040503050406030204" pitchFamily="18" charset="0"/>
                              </a:rPr>
                              <m:t>𝐵</m:t>
                            </m:r>
                          </m:e>
                          <m:sup>
                            <m:r>
                              <a:rPr lang="en-AU" sz="2600" i="1">
                                <a:latin typeface="Cambria Math" panose="02040503050406030204" pitchFamily="18" charset="0"/>
                              </a:rPr>
                              <m:t>2</m:t>
                            </m:r>
                          </m:sup>
                        </m:sSup>
                        <m:r>
                          <a:rPr lang="en-AU" sz="2600" i="1" smtClean="0">
                            <a:latin typeface="Cambria Math" panose="02040503050406030204" pitchFamily="18" charset="0"/>
                            <a:ea typeface="Cambria Math" panose="02040503050406030204" pitchFamily="18" charset="0"/>
                          </a:rPr>
                          <m:t>𝜋</m:t>
                        </m:r>
                        <m:sSup>
                          <m:sSupPr>
                            <m:ctrlPr>
                              <a:rPr lang="en-AU" sz="2600" i="1" smtClean="0">
                                <a:latin typeface="Cambria Math" panose="02040503050406030204" pitchFamily="18" charset="0"/>
                                <a:ea typeface="Cambria Math" panose="02040503050406030204" pitchFamily="18" charset="0"/>
                              </a:rPr>
                            </m:ctrlPr>
                          </m:sSupPr>
                          <m:e>
                            <m:r>
                              <a:rPr lang="en-AU" sz="2600" b="0" i="1" smtClean="0">
                                <a:latin typeface="Cambria Math" panose="02040503050406030204" pitchFamily="18" charset="0"/>
                                <a:ea typeface="Cambria Math" panose="02040503050406030204" pitchFamily="18" charset="0"/>
                              </a:rPr>
                              <m:t>𝑑</m:t>
                            </m:r>
                          </m:e>
                          <m:sup>
                            <m:r>
                              <a:rPr lang="en-AU" sz="2600" b="0" i="1" smtClean="0">
                                <a:latin typeface="Cambria Math" panose="02040503050406030204" pitchFamily="18" charset="0"/>
                                <a:ea typeface="Cambria Math" panose="02040503050406030204" pitchFamily="18" charset="0"/>
                              </a:rPr>
                              <m:t>2</m:t>
                            </m:r>
                          </m:sup>
                        </m:sSup>
                      </m:num>
                      <m:den>
                        <m:sSub>
                          <m:sSubPr>
                            <m:ctrlPr>
                              <a:rPr lang="en-AU" sz="2600" i="1">
                                <a:latin typeface="Cambria Math" panose="02040503050406030204" pitchFamily="18" charset="0"/>
                              </a:rPr>
                            </m:ctrlPr>
                          </m:sSubPr>
                          <m:e>
                            <m:r>
                              <a:rPr lang="en-AU" sz="2600" i="1">
                                <a:latin typeface="Cambria Math" panose="02040503050406030204" pitchFamily="18" charset="0"/>
                                <a:ea typeface="Cambria Math" panose="02040503050406030204" pitchFamily="18" charset="0"/>
                              </a:rPr>
                              <m:t>𝜇</m:t>
                            </m:r>
                          </m:e>
                          <m:sub>
                            <m:r>
                              <a:rPr lang="en-AU" sz="2600" i="1">
                                <a:latin typeface="Cambria Math" panose="02040503050406030204" pitchFamily="18" charset="0"/>
                              </a:rPr>
                              <m:t>𝑜</m:t>
                            </m:r>
                          </m:sub>
                        </m:sSub>
                      </m:den>
                    </m:f>
                    <m:r>
                      <a:rPr lang="en-AU" sz="2600" b="0" i="1" smtClean="0">
                        <a:latin typeface="Cambria Math" panose="02040503050406030204" pitchFamily="18" charset="0"/>
                      </a:rPr>
                      <m:t>𝑥</m:t>
                    </m:r>
                    <m:r>
                      <a:rPr lang="en-AU" sz="2600" b="0" i="1" smtClean="0">
                        <a:latin typeface="Cambria Math" panose="02040503050406030204" pitchFamily="18" charset="0"/>
                      </a:rPr>
                      <m:t>=</m:t>
                    </m:r>
                  </m:oMath>
                </a14:m>
                <a:r>
                  <a:rPr lang="en-AU" sz="2600" dirty="0"/>
                  <a:t> </a:t>
                </a:r>
                <a14:m>
                  <m:oMath xmlns:m="http://schemas.openxmlformats.org/officeDocument/2006/math">
                    <m:f>
                      <m:fPr>
                        <m:ctrlPr>
                          <a:rPr lang="en-AU" sz="2600" i="1">
                            <a:latin typeface="Cambria Math" panose="02040503050406030204" pitchFamily="18" charset="0"/>
                          </a:rPr>
                        </m:ctrlPr>
                      </m:fPr>
                      <m:num>
                        <m:r>
                          <a:rPr lang="en-AU" sz="2600" i="1">
                            <a:latin typeface="Cambria Math" panose="02040503050406030204" pitchFamily="18" charset="0"/>
                            <a:ea typeface="Cambria Math" panose="02040503050406030204" pitchFamily="18" charset="0"/>
                          </a:rPr>
                          <m:t>𝜋</m:t>
                        </m:r>
                        <m:sSup>
                          <m:sSupPr>
                            <m:ctrlPr>
                              <a:rPr lang="en-AU" sz="2600" i="1">
                                <a:latin typeface="Cambria Math" panose="02040503050406030204" pitchFamily="18" charset="0"/>
                                <a:ea typeface="Cambria Math" panose="02040503050406030204" pitchFamily="18" charset="0"/>
                              </a:rPr>
                            </m:ctrlPr>
                          </m:sSupPr>
                          <m:e>
                            <m:r>
                              <a:rPr lang="en-AU" sz="2600" i="1">
                                <a:latin typeface="Cambria Math" panose="02040503050406030204" pitchFamily="18" charset="0"/>
                                <a:ea typeface="Cambria Math" panose="02040503050406030204" pitchFamily="18" charset="0"/>
                              </a:rPr>
                              <m:t>𝑑</m:t>
                            </m:r>
                          </m:e>
                          <m:sup>
                            <m:r>
                              <a:rPr lang="en-AU" sz="2600" i="1">
                                <a:latin typeface="Cambria Math" panose="02040503050406030204" pitchFamily="18" charset="0"/>
                                <a:ea typeface="Cambria Math" panose="02040503050406030204" pitchFamily="18" charset="0"/>
                              </a:rPr>
                              <m:t>2</m:t>
                            </m:r>
                          </m:sup>
                        </m:sSup>
                        <m:r>
                          <a:rPr lang="en-AU" sz="2600" i="1">
                            <a:latin typeface="Cambria Math" panose="02040503050406030204" pitchFamily="18" charset="0"/>
                            <a:ea typeface="Cambria Math" panose="02040503050406030204" pitchFamily="18" charset="0"/>
                          </a:rPr>
                          <m:t>𝑥</m:t>
                        </m:r>
                      </m:num>
                      <m:den>
                        <m:sSub>
                          <m:sSubPr>
                            <m:ctrlPr>
                              <a:rPr lang="en-AU" sz="2600" i="1">
                                <a:latin typeface="Cambria Math" panose="02040503050406030204" pitchFamily="18" charset="0"/>
                              </a:rPr>
                            </m:ctrlPr>
                          </m:sSubPr>
                          <m:e>
                            <m:r>
                              <a:rPr lang="en-AU" sz="2600" b="0" i="1" smtClean="0">
                                <a:latin typeface="Cambria Math" panose="02040503050406030204" pitchFamily="18" charset="0"/>
                              </a:rPr>
                              <m:t>8</m:t>
                            </m:r>
                            <m:r>
                              <a:rPr lang="en-AU" sz="2600" i="1">
                                <a:latin typeface="Cambria Math" panose="02040503050406030204" pitchFamily="18" charset="0"/>
                                <a:ea typeface="Cambria Math" panose="02040503050406030204" pitchFamily="18" charset="0"/>
                              </a:rPr>
                              <m:t>𝜇</m:t>
                            </m:r>
                          </m:e>
                          <m:sub>
                            <m:r>
                              <a:rPr lang="en-AU" sz="2600" i="1">
                                <a:latin typeface="Cambria Math" panose="02040503050406030204" pitchFamily="18" charset="0"/>
                              </a:rPr>
                              <m:t>𝑜</m:t>
                            </m:r>
                          </m:sub>
                        </m:sSub>
                      </m:den>
                    </m:f>
                    <m:sSup>
                      <m:sSupPr>
                        <m:ctrlPr>
                          <a:rPr lang="en-AU" sz="2600" i="1" smtClean="0">
                            <a:latin typeface="Cambria Math" panose="02040503050406030204" pitchFamily="18" charset="0"/>
                          </a:rPr>
                        </m:ctrlPr>
                      </m:sSupPr>
                      <m:e>
                        <m:d>
                          <m:dPr>
                            <m:ctrlPr>
                              <a:rPr lang="en-AU" sz="2400" i="1">
                                <a:latin typeface="Cambria Math" panose="02040503050406030204" pitchFamily="18" charset="0"/>
                              </a:rPr>
                            </m:ctrlPr>
                          </m:dPr>
                          <m:e>
                            <m:f>
                              <m:fPr>
                                <m:ctrlPr>
                                  <a:rPr lang="en-AU" sz="2400" i="1">
                                    <a:latin typeface="Cambria Math" panose="02040503050406030204" pitchFamily="18" charset="0"/>
                                  </a:rPr>
                                </m:ctrlPr>
                              </m:fPr>
                              <m:num>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𝑜</m:t>
                                    </m:r>
                                  </m:sub>
                                </m:sSub>
                                <m:r>
                                  <a:rPr lang="en-AU" sz="2400" i="1">
                                    <a:latin typeface="Cambria Math" panose="02040503050406030204" pitchFamily="18" charset="0"/>
                                  </a:rPr>
                                  <m:t>𝑁𝑖</m:t>
                                </m:r>
                              </m:num>
                              <m:den>
                                <m:r>
                                  <a:rPr lang="en-AU" sz="2400" i="1">
                                    <a:latin typeface="Cambria Math" panose="02040503050406030204" pitchFamily="18" charset="0"/>
                                    <a:ea typeface="Cambria Math" panose="02040503050406030204" pitchFamily="18" charset="0"/>
                                  </a:rPr>
                                  <m:t>4</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𝑜</m:t>
                                        </m:r>
                                      </m:sub>
                                    </m:sSub>
                                    <m:r>
                                      <a:rPr lang="en-AU" sz="2400" i="1">
                                        <a:latin typeface="Cambria Math" panose="02040503050406030204" pitchFamily="18" charset="0"/>
                                        <a:ea typeface="Cambria Math" panose="02040503050406030204" pitchFamily="18" charset="0"/>
                                      </a:rPr>
                                      <m:t>𝜋</m:t>
                                    </m:r>
                                    <m:sSup>
                                      <m:sSupPr>
                                        <m:ctrlPr>
                                          <a:rPr lang="en-AU" sz="2400" i="1">
                                            <a:latin typeface="Cambria Math" panose="02040503050406030204" pitchFamily="18" charset="0"/>
                                            <a:ea typeface="Cambria Math" panose="02040503050406030204" pitchFamily="18" charset="0"/>
                                          </a:rPr>
                                        </m:ctrlPr>
                                      </m:sSupPr>
                                      <m:e>
                                        <m:r>
                                          <a:rPr lang="en-AU" sz="2400" i="1">
                                            <a:latin typeface="Cambria Math" panose="02040503050406030204" pitchFamily="18" charset="0"/>
                                            <a:ea typeface="Cambria Math" panose="02040503050406030204" pitchFamily="18" charset="0"/>
                                          </a:rPr>
                                          <m:t>𝑑</m:t>
                                        </m:r>
                                      </m:e>
                                      <m:sup>
                                        <m:r>
                                          <a:rPr lang="en-AU" sz="2400" i="1">
                                            <a:latin typeface="Cambria Math" panose="02040503050406030204" pitchFamily="18" charset="0"/>
                                            <a:ea typeface="Cambria Math" panose="02040503050406030204" pitchFamily="18" charset="0"/>
                                          </a:rPr>
                                          <m:t>2</m:t>
                                        </m:r>
                                      </m:sup>
                                    </m:sSup>
                                    <m:r>
                                      <a:rPr lang="en-AU" sz="2400" i="1">
                                        <a:latin typeface="Cambria Math" panose="02040503050406030204" pitchFamily="18" charset="0"/>
                                        <a:ea typeface="Cambria Math" panose="02040503050406030204" pitchFamily="18" charset="0"/>
                                      </a:rPr>
                                      <m:t>ℛ</m:t>
                                    </m:r>
                                  </m:e>
                                  <m:sub>
                                    <m:r>
                                      <a:rPr lang="en-AU" sz="2400" i="1">
                                        <a:latin typeface="Cambria Math" panose="02040503050406030204" pitchFamily="18" charset="0"/>
                                        <a:ea typeface="Cambria Math" panose="02040503050406030204" pitchFamily="18" charset="0"/>
                                      </a:rPr>
                                      <m:t>𝑠𝑡𝑒𝑒𝑙</m:t>
                                    </m:r>
                                  </m:sub>
                                </m:sSub>
                              </m:den>
                            </m:f>
                          </m:e>
                        </m:d>
                      </m:e>
                      <m:sup>
                        <m:r>
                          <a:rPr lang="en-AU" sz="2600" b="0" i="1" smtClean="0">
                            <a:latin typeface="Cambria Math" panose="02040503050406030204" pitchFamily="18" charset="0"/>
                          </a:rPr>
                          <m:t>2</m:t>
                        </m:r>
                      </m:sup>
                    </m:sSup>
                    <m:r>
                      <a:rPr lang="en-AU" sz="2600" b="0"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ea typeface="Cambria Math" panose="02040503050406030204" pitchFamily="18" charset="0"/>
                          </a:rPr>
                          <m:t>𝜋</m:t>
                        </m:r>
                        <m:sSup>
                          <m:sSupPr>
                            <m:ctrlPr>
                              <a:rPr lang="en-AU" i="1">
                                <a:latin typeface="Cambria Math" panose="02040503050406030204" pitchFamily="18" charset="0"/>
                                <a:ea typeface="Cambria Math" panose="02040503050406030204" pitchFamily="18" charset="0"/>
                              </a:rPr>
                            </m:ctrlPr>
                          </m:sSupPr>
                          <m:e>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𝑜</m:t>
                                </m:r>
                              </m:sub>
                            </m:sSub>
                            <m:d>
                              <m:dPr>
                                <m:ctrlPr>
                                  <a:rPr lang="en-AU"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𝑑𝑁𝑖</m:t>
                                </m:r>
                              </m:e>
                            </m:d>
                          </m:e>
                          <m:sup>
                            <m:r>
                              <a:rPr lang="en-AU" i="1">
                                <a:latin typeface="Cambria Math" panose="02040503050406030204" pitchFamily="18" charset="0"/>
                                <a:ea typeface="Cambria Math" panose="02040503050406030204" pitchFamily="18" charset="0"/>
                              </a:rPr>
                              <m:t>2</m:t>
                            </m:r>
                          </m:sup>
                        </m:sSup>
                      </m:num>
                      <m:den>
                        <m:r>
                          <a:rPr lang="en-AU" b="0" i="1" smtClean="0">
                            <a:latin typeface="Cambria Math" panose="02040503050406030204" pitchFamily="18" charset="0"/>
                            <a:ea typeface="Cambria Math" panose="02040503050406030204" pitchFamily="18" charset="0"/>
                          </a:rPr>
                          <m:t>32</m:t>
                        </m:r>
                      </m:den>
                    </m:f>
                    <m:f>
                      <m:fPr>
                        <m:ctrlPr>
                          <a:rPr lang="en-AU" i="1" smtClean="0">
                            <a:latin typeface="Cambria Math" panose="02040503050406030204" pitchFamily="18" charset="0"/>
                          </a:rPr>
                        </m:ctrlPr>
                      </m:fPr>
                      <m:num>
                        <m:r>
                          <a:rPr lang="en-AU" b="0" i="1" smtClean="0">
                            <a:latin typeface="Cambria Math" panose="02040503050406030204" pitchFamily="18" charset="0"/>
                          </a:rPr>
                          <m:t>𝑥</m:t>
                        </m:r>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𝑥</m:t>
                            </m:r>
                          </m:e>
                          <m:sup>
                            <m:r>
                              <a:rPr lang="en-AU" b="0" i="1" smtClean="0">
                                <a:latin typeface="Cambria Math" panose="02040503050406030204" pitchFamily="18" charset="0"/>
                              </a:rPr>
                              <m:t>2</m:t>
                            </m:r>
                          </m:sup>
                        </m:sSup>
                        <m:r>
                          <a:rPr lang="en-AU" i="1">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2</m:t>
                        </m:r>
                        <m:r>
                          <a:rPr lang="en-AU" b="0" i="1" smtClean="0">
                            <a:latin typeface="Cambria Math" panose="02040503050406030204" pitchFamily="18" charset="0"/>
                            <a:ea typeface="Cambria Math" panose="02040503050406030204" pitchFamily="18" charset="0"/>
                          </a:rPr>
                          <m:t>𝐶𝑥</m:t>
                        </m:r>
                        <m:r>
                          <a:rPr lang="en-AU" b="0" i="1" smtClean="0">
                            <a:latin typeface="Cambria Math" panose="02040503050406030204" pitchFamily="18" charset="0"/>
                            <a:ea typeface="Cambria Math" panose="02040503050406030204" pitchFamily="18" charset="0"/>
                          </a:rPr>
                          <m:t>+</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𝐶</m:t>
                            </m:r>
                          </m:e>
                          <m:sup>
                            <m:r>
                              <a:rPr lang="en-AU" b="0" i="1" smtClean="0">
                                <a:latin typeface="Cambria Math" panose="02040503050406030204" pitchFamily="18" charset="0"/>
                                <a:ea typeface="Cambria Math" panose="02040503050406030204" pitchFamily="18" charset="0"/>
                              </a:rPr>
                              <m:t>2</m:t>
                            </m:r>
                          </m:sup>
                        </m:sSup>
                      </m:den>
                    </m:f>
                  </m:oMath>
                </a14:m>
                <a:endParaRPr lang="en-US" sz="2600" dirty="0"/>
              </a:p>
              <a:p>
                <a:pPr marL="0" indent="0">
                  <a:buNone/>
                </a:pPr>
                <a:r>
                  <a:rPr lang="en-US" sz="2000" dirty="0"/>
                  <a:t>Where </a:t>
                </a:r>
                <a14:m>
                  <m:oMath xmlns:m="http://schemas.openxmlformats.org/officeDocument/2006/math">
                    <m:r>
                      <a:rPr lang="en-AU" sz="2000" b="0" i="1" smtClean="0">
                        <a:latin typeface="Cambria Math" panose="02040503050406030204" pitchFamily="18" charset="0"/>
                      </a:rPr>
                      <m:t>𝐶</m:t>
                    </m:r>
                    <m:r>
                      <a:rPr lang="en-AU" sz="2000" b="0" i="1" smtClean="0">
                        <a:latin typeface="Cambria Math" panose="02040503050406030204" pitchFamily="18" charset="0"/>
                      </a:rPr>
                      <m:t>=</m:t>
                    </m:r>
                    <m:f>
                      <m:fPr>
                        <m:ctrlPr>
                          <a:rPr lang="en-AU" sz="2000" b="0" i="1" smtClean="0">
                            <a:latin typeface="Cambria Math" panose="02040503050406030204" pitchFamily="18" charset="0"/>
                          </a:rPr>
                        </m:ctrlPr>
                      </m:fPr>
                      <m:num>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𝑜</m:t>
                            </m:r>
                          </m:sub>
                        </m:sSub>
                        <m:r>
                          <a:rPr lang="en-AU" sz="2000" i="1" smtClean="0">
                            <a:latin typeface="Cambria Math" panose="02040503050406030204" pitchFamily="18" charset="0"/>
                            <a:ea typeface="Cambria Math" panose="02040503050406030204" pitchFamily="18" charset="0"/>
                          </a:rPr>
                          <m:t>𝜋</m:t>
                        </m:r>
                        <m:sSup>
                          <m:sSupPr>
                            <m:ctrlPr>
                              <a:rPr lang="en-AU" sz="200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𝑑</m:t>
                            </m:r>
                          </m:e>
                          <m:sup>
                            <m:r>
                              <a:rPr lang="en-AU" sz="2000" b="0" i="1" smtClean="0">
                                <a:latin typeface="Cambria Math" panose="02040503050406030204" pitchFamily="18" charset="0"/>
                                <a:ea typeface="Cambria Math" panose="02040503050406030204" pitchFamily="18" charset="0"/>
                              </a:rPr>
                              <m:t>2</m:t>
                            </m:r>
                          </m:sup>
                        </m:sSup>
                        <m:sSub>
                          <m:sSubPr>
                            <m:ctrlPr>
                              <a:rPr lang="en-AU" sz="2000" i="1" smtClean="0">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ℛ</m:t>
                            </m:r>
                          </m:e>
                          <m:sub>
                            <m:r>
                              <a:rPr lang="en-AU" sz="2000" b="0" i="1" smtClean="0">
                                <a:latin typeface="Cambria Math" panose="02040503050406030204" pitchFamily="18" charset="0"/>
                                <a:ea typeface="Cambria Math" panose="02040503050406030204" pitchFamily="18" charset="0"/>
                              </a:rPr>
                              <m:t>𝑠𝑡𝑒𝑒𝑙</m:t>
                            </m:r>
                          </m:sub>
                        </m:sSub>
                      </m:num>
                      <m:den>
                        <m:r>
                          <a:rPr lang="en-AU" sz="2000" b="0" i="1" smtClean="0">
                            <a:latin typeface="Cambria Math" panose="02040503050406030204" pitchFamily="18" charset="0"/>
                          </a:rPr>
                          <m:t>4</m:t>
                        </m:r>
                      </m:den>
                    </m:f>
                  </m:oMath>
                </a14:m>
                <a:endParaRPr lang="en-US" sz="2000" dirty="0"/>
              </a:p>
              <a:p>
                <a:pPr marL="0" indent="0">
                  <a:buNone/>
                </a:pPr>
                <a:r>
                  <a:rPr lang="en-US" sz="2000" dirty="0"/>
                  <a:t>For small values of x, the equation simplifies to: </a:t>
                </a:r>
                <a14:m>
                  <m:oMath xmlns:m="http://schemas.openxmlformats.org/officeDocument/2006/math">
                    <m:r>
                      <a:rPr lang="en-AU" sz="2600" b="0" i="1" smtClean="0">
                        <a:latin typeface="Cambria Math" panose="02040503050406030204" pitchFamily="18" charset="0"/>
                      </a:rPr>
                      <m:t>𝑈</m:t>
                    </m:r>
                    <m:r>
                      <a:rPr lang="en-AU" sz="2600" i="1">
                        <a:latin typeface="Cambria Math" panose="02040503050406030204" pitchFamily="18" charset="0"/>
                      </a:rPr>
                      <m:t>=</m:t>
                    </m:r>
                    <m:f>
                      <m:fPr>
                        <m:ctrlPr>
                          <a:rPr lang="en-AU" sz="2600" i="1">
                            <a:latin typeface="Cambria Math" panose="02040503050406030204" pitchFamily="18" charset="0"/>
                          </a:rPr>
                        </m:ctrlPr>
                      </m:fPr>
                      <m:num>
                        <m:r>
                          <a:rPr lang="en-AU" sz="2600" i="1">
                            <a:latin typeface="Cambria Math" panose="02040503050406030204" pitchFamily="18" charset="0"/>
                            <a:ea typeface="Cambria Math" panose="02040503050406030204" pitchFamily="18" charset="0"/>
                          </a:rPr>
                          <m:t>𝜋</m:t>
                        </m:r>
                        <m:sSup>
                          <m:sSupPr>
                            <m:ctrlPr>
                              <a:rPr lang="en-AU" sz="2600" i="1">
                                <a:latin typeface="Cambria Math" panose="02040503050406030204" pitchFamily="18" charset="0"/>
                                <a:ea typeface="Cambria Math" panose="02040503050406030204" pitchFamily="18" charset="0"/>
                              </a:rPr>
                            </m:ctrlPr>
                          </m:sSupPr>
                          <m:e>
                            <m:sSub>
                              <m:sSubPr>
                                <m:ctrlPr>
                                  <a:rPr lang="en-AU" sz="2600" i="1">
                                    <a:latin typeface="Cambria Math" panose="02040503050406030204" pitchFamily="18" charset="0"/>
                                    <a:ea typeface="Cambria Math" panose="02040503050406030204" pitchFamily="18" charset="0"/>
                                  </a:rPr>
                                </m:ctrlPr>
                              </m:sSubPr>
                              <m:e>
                                <m:r>
                                  <a:rPr lang="en-AU" sz="2600" i="1">
                                    <a:latin typeface="Cambria Math" panose="02040503050406030204" pitchFamily="18" charset="0"/>
                                    <a:ea typeface="Cambria Math" panose="02040503050406030204" pitchFamily="18" charset="0"/>
                                  </a:rPr>
                                  <m:t>𝜇</m:t>
                                </m:r>
                              </m:e>
                              <m:sub>
                                <m:r>
                                  <a:rPr lang="en-AU" sz="2600" i="1">
                                    <a:latin typeface="Cambria Math" panose="02040503050406030204" pitchFamily="18" charset="0"/>
                                    <a:ea typeface="Cambria Math" panose="02040503050406030204" pitchFamily="18" charset="0"/>
                                  </a:rPr>
                                  <m:t>𝑜</m:t>
                                </m:r>
                              </m:sub>
                            </m:sSub>
                            <m:d>
                              <m:dPr>
                                <m:ctrlPr>
                                  <a:rPr lang="en-AU" sz="2600" i="1" smtClean="0">
                                    <a:latin typeface="Cambria Math" panose="02040503050406030204" pitchFamily="18" charset="0"/>
                                    <a:ea typeface="Cambria Math" panose="02040503050406030204" pitchFamily="18" charset="0"/>
                                  </a:rPr>
                                </m:ctrlPr>
                              </m:dPr>
                              <m:e>
                                <m:r>
                                  <a:rPr lang="en-AU" sz="2600" b="0" i="1" smtClean="0">
                                    <a:latin typeface="Cambria Math" panose="02040503050406030204" pitchFamily="18" charset="0"/>
                                    <a:ea typeface="Cambria Math" panose="02040503050406030204" pitchFamily="18" charset="0"/>
                                  </a:rPr>
                                  <m:t>𝑑𝑁𝑖</m:t>
                                </m:r>
                              </m:e>
                            </m:d>
                          </m:e>
                          <m:sup>
                            <m:r>
                              <a:rPr lang="en-AU" sz="2600" i="1">
                                <a:latin typeface="Cambria Math" panose="02040503050406030204" pitchFamily="18" charset="0"/>
                                <a:ea typeface="Cambria Math" panose="02040503050406030204" pitchFamily="18" charset="0"/>
                              </a:rPr>
                              <m:t>2</m:t>
                            </m:r>
                          </m:sup>
                        </m:sSup>
                      </m:num>
                      <m:den>
                        <m:r>
                          <a:rPr lang="en-AU" sz="2600" b="0" i="1" smtClean="0">
                            <a:latin typeface="Cambria Math" panose="02040503050406030204" pitchFamily="18" charset="0"/>
                            <a:ea typeface="Cambria Math" panose="02040503050406030204" pitchFamily="18" charset="0"/>
                          </a:rPr>
                          <m:t>32</m:t>
                        </m:r>
                      </m:den>
                    </m:f>
                    <m:f>
                      <m:fPr>
                        <m:ctrlPr>
                          <a:rPr lang="en-AU" sz="2600" i="1" smtClean="0">
                            <a:latin typeface="Cambria Math" panose="02040503050406030204" pitchFamily="18" charset="0"/>
                          </a:rPr>
                        </m:ctrlPr>
                      </m:fPr>
                      <m:num>
                        <m:r>
                          <a:rPr lang="en-AU" sz="2600" b="0" i="1" smtClean="0">
                            <a:latin typeface="Cambria Math" panose="02040503050406030204" pitchFamily="18" charset="0"/>
                          </a:rPr>
                          <m:t>𝑥</m:t>
                        </m:r>
                      </m:num>
                      <m:den>
                        <m:sSup>
                          <m:sSupPr>
                            <m:ctrlPr>
                              <a:rPr lang="en-AU" sz="2600" b="0" i="1" smtClean="0">
                                <a:latin typeface="Cambria Math" panose="02040503050406030204" pitchFamily="18" charset="0"/>
                                <a:ea typeface="Cambria Math" panose="02040503050406030204" pitchFamily="18" charset="0"/>
                              </a:rPr>
                            </m:ctrlPr>
                          </m:sSupPr>
                          <m:e>
                            <m:r>
                              <a:rPr lang="en-AU" sz="2600" b="0" i="1" smtClean="0">
                                <a:latin typeface="Cambria Math" panose="02040503050406030204" pitchFamily="18" charset="0"/>
                                <a:ea typeface="Cambria Math" panose="02040503050406030204" pitchFamily="18" charset="0"/>
                              </a:rPr>
                              <m:t>𝐶</m:t>
                            </m:r>
                          </m:e>
                          <m:sup>
                            <m:r>
                              <a:rPr lang="en-AU" sz="2600" b="0" i="1" smtClean="0">
                                <a:latin typeface="Cambria Math" panose="02040503050406030204" pitchFamily="18" charset="0"/>
                                <a:ea typeface="Cambria Math" panose="02040503050406030204" pitchFamily="18" charset="0"/>
                              </a:rPr>
                              <m:t>2</m:t>
                            </m:r>
                          </m:sup>
                        </m:sSup>
                      </m:den>
                    </m:f>
                  </m:oMath>
                </a14:m>
                <a:endParaRPr lang="en-US" sz="1700" dirty="0"/>
              </a:p>
              <a:p>
                <a:pPr marL="0" indent="0">
                  <a:buNone/>
                </a:pPr>
                <a:endParaRPr lang="en-US" sz="2000" dirty="0"/>
              </a:p>
              <a:p>
                <a:pPr marL="0" indent="0">
                  <a:buNone/>
                </a:pPr>
                <a:r>
                  <a:rPr lang="en-US" sz="2000" dirty="0"/>
                  <a:t>You can see that the potential energy stored in the magnetic field increases with x (gap between plunger and yoke). If the potential energy (U) of an object changes with position, then there is a force on that object. Think of a spring, or a rollercoaster.</a:t>
                </a:r>
              </a:p>
              <a:p>
                <a:pPr marL="0" indent="0">
                  <a:buNone/>
                </a:pPr>
                <a:r>
                  <a:rPr lang="en-AU" sz="2000" dirty="0"/>
                  <a:t>This force is equal to the negative gradient of potential energy :</a:t>
                </a:r>
              </a:p>
              <a:p>
                <a:pPr marL="0" indent="0" algn="ctr">
                  <a:buNone/>
                </a:pPr>
                <a14:m>
                  <m:oMathPara xmlns:m="http://schemas.openxmlformats.org/officeDocument/2006/math">
                    <m:oMathParaPr>
                      <m:jc m:val="centerGroup"/>
                    </m:oMathParaPr>
                    <m:oMath xmlns:m="http://schemas.openxmlformats.org/officeDocument/2006/math">
                      <m:r>
                        <a:rPr lang="en-AU" sz="2000" i="1">
                          <a:latin typeface="Cambria Math" panose="02040503050406030204" pitchFamily="18" charset="0"/>
                        </a:rPr>
                        <m:t>𝐹</m:t>
                      </m:r>
                      <m:r>
                        <a:rPr lang="en-AU" sz="2000" i="1">
                          <a:latin typeface="Cambria Math" panose="02040503050406030204" pitchFamily="18" charset="0"/>
                        </a:rPr>
                        <m:t>=−</m:t>
                      </m:r>
                      <m:f>
                        <m:fPr>
                          <m:ctrlPr>
                            <a:rPr lang="en-AU" sz="2000" i="1">
                              <a:latin typeface="Cambria Math" panose="02040503050406030204" pitchFamily="18" charset="0"/>
                            </a:rPr>
                          </m:ctrlPr>
                        </m:fPr>
                        <m:num>
                          <m:r>
                            <a:rPr lang="en-AU" sz="2000" i="1">
                              <a:latin typeface="Cambria Math" panose="02040503050406030204" pitchFamily="18" charset="0"/>
                            </a:rPr>
                            <m:t>𝑑𝑈</m:t>
                          </m:r>
                        </m:num>
                        <m:den>
                          <m:r>
                            <a:rPr lang="en-AU" sz="2000" i="1">
                              <a:latin typeface="Cambria Math" panose="02040503050406030204" pitchFamily="18" charset="0"/>
                            </a:rPr>
                            <m:t>𝑑𝑥</m:t>
                          </m:r>
                        </m:den>
                      </m:f>
                    </m:oMath>
                  </m:oMathPara>
                </a14:m>
                <a:endParaRPr lang="en-US" sz="2000" dirty="0"/>
              </a:p>
              <a:p>
                <a:pPr marL="0" indent="0">
                  <a:buNone/>
                </a:pPr>
                <a:r>
                  <a:rPr lang="en-AU" sz="2000" dirty="0"/>
                  <a:t>This is a fundamental principle in physics</a:t>
                </a:r>
                <a:endParaRPr lang="en-US" sz="2000" dirty="0"/>
              </a:p>
            </p:txBody>
          </p:sp>
        </mc:Choice>
        <mc:Fallback>
          <p:sp>
            <p:nvSpPr>
              <p:cNvPr id="5" name="Content Placeholder 2"/>
              <p:cNvSpPr txBox="1">
                <a:spLocks noRot="1" noChangeAspect="1" noMove="1" noResize="1" noEditPoints="1" noAdjustHandles="1" noChangeArrowheads="1" noChangeShapeType="1" noTextEdit="1"/>
              </p:cNvSpPr>
              <p:nvPr/>
            </p:nvSpPr>
            <p:spPr>
              <a:xfrm>
                <a:off x="796413" y="1574410"/>
                <a:ext cx="10943303" cy="4985240"/>
              </a:xfrm>
              <a:prstGeom prst="rect">
                <a:avLst/>
              </a:prstGeom>
              <a:blipFill>
                <a:blip r:embed="rId3"/>
                <a:stretch>
                  <a:fillRect l="-334" t="-1222" r="-111"/>
                </a:stretch>
              </a:blipFill>
            </p:spPr>
            <p:txBody>
              <a:bodyPr/>
              <a:lstStyle/>
              <a:p>
                <a:r>
                  <a:rPr lang="en-AU">
                    <a:noFill/>
                  </a:rPr>
                  <a:t> </a:t>
                </a:r>
              </a:p>
            </p:txBody>
          </p:sp>
        </mc:Fallback>
      </mc:AlternateContent>
      <p:pic>
        <p:nvPicPr>
          <p:cNvPr id="1026" name="Picture 2" descr="Free Rollercoaster Cliparts, Download Free Clip Art, Free Clip Art ...">
            <a:extLst>
              <a:ext uri="{FF2B5EF4-FFF2-40B4-BE49-F238E27FC236}">
                <a16:creationId xmlns:a16="http://schemas.microsoft.com/office/drawing/2014/main" id="{67EE4AEA-0355-4BD3-8E7E-BADAFA03E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1702" y="149655"/>
            <a:ext cx="1868014"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97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E59D-9080-46DC-AAB6-468D26A01C41}"/>
              </a:ext>
            </a:extLst>
          </p:cNvPr>
          <p:cNvSpPr>
            <a:spLocks noGrp="1"/>
          </p:cNvSpPr>
          <p:nvPr>
            <p:ph type="title"/>
          </p:nvPr>
        </p:nvSpPr>
        <p:spPr/>
        <p:txBody>
          <a:bodyPr/>
          <a:lstStyle/>
          <a:p>
            <a:r>
              <a:rPr lang="en-AU" dirty="0"/>
              <a:t>The force in a solenoid</a:t>
            </a:r>
          </a:p>
        </p:txBody>
      </p:sp>
      <p:sp>
        <p:nvSpPr>
          <p:cNvPr id="3" name="Content Placeholder 2">
            <a:extLst>
              <a:ext uri="{FF2B5EF4-FFF2-40B4-BE49-F238E27FC236}">
                <a16:creationId xmlns:a16="http://schemas.microsoft.com/office/drawing/2014/main" id="{2C968EBE-1349-4539-860D-255CE13E4881}"/>
              </a:ext>
            </a:extLst>
          </p:cNvPr>
          <p:cNvSpPr>
            <a:spLocks noGrp="1"/>
          </p:cNvSpPr>
          <p:nvPr>
            <p:ph idx="1"/>
          </p:nvPr>
        </p:nvSpPr>
        <p:spPr>
          <a:xfrm>
            <a:off x="522111" y="1467556"/>
            <a:ext cx="6036733" cy="4946297"/>
          </a:xfrm>
        </p:spPr>
        <p:txBody>
          <a:bodyPr>
            <a:normAutofit fontScale="92500" lnSpcReduction="10000"/>
          </a:bodyPr>
          <a:lstStyle/>
          <a:p>
            <a:r>
              <a:rPr lang="en-AU" dirty="0"/>
              <a:t>The force acts to close the gap</a:t>
            </a:r>
          </a:p>
          <a:p>
            <a:r>
              <a:rPr lang="en-AU" dirty="0"/>
              <a:t>The force gets much stronger as the gap gets smaller</a:t>
            </a:r>
          </a:p>
          <a:p>
            <a:r>
              <a:rPr lang="en-AU" dirty="0"/>
              <a:t>These features are the same for any magnetic attraction.</a:t>
            </a:r>
          </a:p>
          <a:p>
            <a:r>
              <a:rPr lang="en-AU" dirty="0"/>
              <a:t>This is called a variable reluctance force and is present any time that movement changes the reluctance of a magnetic circuit.</a:t>
            </a:r>
          </a:p>
          <a:p>
            <a:r>
              <a:rPr lang="en-AU" dirty="0"/>
              <a:t>Stepper motors, solenoids and Brushless DC motors are variable reluctance machines and do not rely on the </a:t>
            </a:r>
            <a:r>
              <a:rPr lang="en-AU" dirty="0" err="1"/>
              <a:t>BiL</a:t>
            </a:r>
            <a:r>
              <a:rPr lang="en-AU" dirty="0"/>
              <a:t> force.</a:t>
            </a:r>
          </a:p>
        </p:txBody>
      </p:sp>
      <p:pic>
        <p:nvPicPr>
          <p:cNvPr id="4" name="Picture 3">
            <a:extLst>
              <a:ext uri="{FF2B5EF4-FFF2-40B4-BE49-F238E27FC236}">
                <a16:creationId xmlns:a16="http://schemas.microsoft.com/office/drawing/2014/main" id="{111142C5-F8FA-482F-AC0B-500DB25512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465965" y="3559704"/>
            <a:ext cx="5726035" cy="3298296"/>
          </a:xfrm>
          <a:prstGeom prst="rect">
            <a:avLst/>
          </a:prstGeom>
        </p:spPr>
      </p:pic>
      <p:pic>
        <p:nvPicPr>
          <p:cNvPr id="5" name="Picture 2" descr="Image result for solenoid">
            <a:extLst>
              <a:ext uri="{FF2B5EF4-FFF2-40B4-BE49-F238E27FC236}">
                <a16:creationId xmlns:a16="http://schemas.microsoft.com/office/drawing/2014/main" id="{7ED53A9C-439E-49F4-A2FF-F39B23E6E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493" y="194788"/>
            <a:ext cx="3984978" cy="2991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904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Solenoids: watch this video</a:t>
            </a:r>
            <a:br>
              <a:rPr lang="en-US" dirty="0"/>
            </a:br>
            <a:r>
              <a:rPr lang="en-US" sz="2700" dirty="0">
                <a:hlinkClick r:id="rId2"/>
              </a:rPr>
              <a:t>http://www.youtube.com/watch?v=hsoggQOoG4s</a:t>
            </a:r>
            <a:endParaRPr lang="en-US" sz="2700" dirty="0"/>
          </a:p>
        </p:txBody>
      </p:sp>
      <p:sp>
        <p:nvSpPr>
          <p:cNvPr id="3" name="Content Placeholder 2"/>
          <p:cNvSpPr>
            <a:spLocks noGrp="1"/>
          </p:cNvSpPr>
          <p:nvPr>
            <p:ph idx="1"/>
          </p:nvPr>
        </p:nvSpPr>
        <p:spPr>
          <a:xfrm>
            <a:off x="838200" y="1825625"/>
            <a:ext cx="7233356" cy="4351338"/>
          </a:xfrm>
        </p:spPr>
        <p:txBody>
          <a:bodyPr>
            <a:normAutofit fontScale="77500" lnSpcReduction="20000"/>
          </a:bodyPr>
          <a:lstStyle/>
          <a:p>
            <a:r>
              <a:rPr lang="en-US" sz="3000" dirty="0"/>
              <a:t>Solenoids are very common because of cost (1/4 to 1/10 the of DC motors). </a:t>
            </a:r>
          </a:p>
          <a:p>
            <a:r>
              <a:rPr lang="en-US" sz="3000" dirty="0"/>
              <a:t>Solenoids can be push or pull type, but in either type there is always an iron rod being pulled into a coil.</a:t>
            </a:r>
          </a:p>
          <a:p>
            <a:r>
              <a:rPr lang="en-US" sz="3000" dirty="0"/>
              <a:t>Example Force vs Stroke profile shown to the right. The shape of the curve is affected by the steel yoke and back-stop design.</a:t>
            </a:r>
          </a:p>
          <a:p>
            <a:r>
              <a:rPr lang="en-US" sz="3000" dirty="0"/>
              <a:t>Most solenoids cannot be energized at full voltage for long due to high currents and overheating</a:t>
            </a:r>
          </a:p>
          <a:p>
            <a:r>
              <a:rPr lang="en-US" sz="3000" dirty="0"/>
              <a:t>Solenoids are the basis of electrically switched liquid and air valves</a:t>
            </a:r>
          </a:p>
          <a:p>
            <a:r>
              <a:rPr lang="en-US" sz="3000" dirty="0"/>
              <a:t>Solenoids are the basis of electrical relays</a:t>
            </a:r>
          </a:p>
          <a:p>
            <a:r>
              <a:rPr lang="en-US" sz="3000" dirty="0"/>
              <a:t>Solenoids are modelled as an inductor in series with a resistor</a:t>
            </a:r>
          </a:p>
        </p:txBody>
      </p:sp>
      <p:pic>
        <p:nvPicPr>
          <p:cNvPr id="4" name="Picture 3">
            <a:extLst>
              <a:ext uri="{FF2B5EF4-FFF2-40B4-BE49-F238E27FC236}">
                <a16:creationId xmlns:a16="http://schemas.microsoft.com/office/drawing/2014/main" id="{5B6841A5-402F-4E22-8726-2CC9642B7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843" y="543510"/>
            <a:ext cx="3715268" cy="4258269"/>
          </a:xfrm>
          <a:prstGeom prst="rect">
            <a:avLst/>
          </a:prstGeom>
        </p:spPr>
      </p:pic>
      <p:pic>
        <p:nvPicPr>
          <p:cNvPr id="5" name="Picture 4">
            <a:extLst>
              <a:ext uri="{FF2B5EF4-FFF2-40B4-BE49-F238E27FC236}">
                <a16:creationId xmlns:a16="http://schemas.microsoft.com/office/drawing/2014/main" id="{C17402A9-42B6-4DA2-AEF7-81361E5A4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984" y="5121084"/>
            <a:ext cx="2105319" cy="1371791"/>
          </a:xfrm>
          <a:prstGeom prst="rect">
            <a:avLst/>
          </a:prstGeom>
        </p:spPr>
      </p:pic>
    </p:spTree>
    <p:extLst>
      <p:ext uri="{BB962C8B-B14F-4D97-AF65-F5344CB8AC3E}">
        <p14:creationId xmlns:p14="http://schemas.microsoft.com/office/powerpoint/2010/main" val="1240182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B4F8C6CE1E5540A34EB30830A07F88" ma:contentTypeVersion="14" ma:contentTypeDescription="Create a new document." ma:contentTypeScope="" ma:versionID="3c20a9787ea8d281cbb69270b5b2832b">
  <xsd:schema xmlns:xsd="http://www.w3.org/2001/XMLSchema" xmlns:xs="http://www.w3.org/2001/XMLSchema" xmlns:p="http://schemas.microsoft.com/office/2006/metadata/properties" xmlns:ns3="891e53e6-e84f-4077-bf28-096608801a4e" xmlns:ns4="abcf3dc2-7aee-4a2f-ab20-26a1f53858f7" targetNamespace="http://schemas.microsoft.com/office/2006/metadata/properties" ma:root="true" ma:fieldsID="9f004be9b9d9350c1e6e3b3ce09bdb26" ns3:_="" ns4:_="">
    <xsd:import namespace="891e53e6-e84f-4077-bf28-096608801a4e"/>
    <xsd:import namespace="abcf3dc2-7aee-4a2f-ab20-26a1f53858f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Locatio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1e53e6-e84f-4077-bf28-096608801a4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cf3dc2-7aee-4a2f-ab20-26a1f53858f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2A4E64-3C03-415F-9D2F-5B6ED77DE70F}">
  <ds:schemaRefs>
    <ds:schemaRef ds:uri="http://schemas.microsoft.com/office/2006/metadata/properties"/>
    <ds:schemaRef ds:uri="http://www.w3.org/XML/1998/namespace"/>
    <ds:schemaRef ds:uri="abcf3dc2-7aee-4a2f-ab20-26a1f53858f7"/>
    <ds:schemaRef ds:uri="http://schemas.microsoft.com/office/2006/documentManagement/types"/>
    <ds:schemaRef ds:uri="891e53e6-e84f-4077-bf28-096608801a4e"/>
    <ds:schemaRef ds:uri="http://purl.org/dc/elements/1.1/"/>
    <ds:schemaRef ds:uri="http://schemas.microsoft.com/office/infopath/2007/PartnerControls"/>
    <ds:schemaRef ds:uri="http://purl.org/dc/term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1319FC16-F60F-4773-AFFD-FFAB14D1AF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1e53e6-e84f-4077-bf28-096608801a4e"/>
    <ds:schemaRef ds:uri="abcf3dc2-7aee-4a2f-ab20-26a1f5385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EF8E0B-6BC6-4BAB-82B7-BFF6A615684A}">
  <ds:schemaRefs>
    <ds:schemaRef ds:uri="http://schemas.microsoft.com/sharepoint/v3/contenttype/forms"/>
  </ds:schemaRefs>
</ds:datastoreItem>
</file>

<file path=docMetadata/LabelInfo.xml><?xml version="1.0" encoding="utf-8"?>
<clbl:labelList xmlns:clbl="http://schemas.microsoft.com/office/2020/mipLabelMetadata">
  <clbl:label id="{82c514c1-a717-4087-be06-d40d2070ad52}" enabled="0" method="" siteId="{82c514c1-a717-4087-be06-d40d2070ad52}" removed="1"/>
</clbl:labelList>
</file>

<file path=docProps/app.xml><?xml version="1.0" encoding="utf-8"?>
<Properties xmlns="http://schemas.openxmlformats.org/officeDocument/2006/extended-properties" xmlns:vt="http://schemas.openxmlformats.org/officeDocument/2006/docPropsVTypes">
  <TotalTime>343</TotalTime>
  <Words>1932</Words>
  <Application>Microsoft Office PowerPoint</Application>
  <PresentationFormat>Widescreen</PresentationFormat>
  <Paragraphs>140</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Actuators</vt:lpstr>
      <vt:lpstr>Common Actuators in Mechatronics</vt:lpstr>
      <vt:lpstr>Different Types of DC Motors</vt:lpstr>
      <vt:lpstr>Example of DC Series Motor</vt:lpstr>
      <vt:lpstr>Hobby Servos Servo implies that the motor is intended for use with closed loop control</vt:lpstr>
      <vt:lpstr>Solenoids and Relays </vt:lpstr>
      <vt:lpstr>PowerPoint Presentation</vt:lpstr>
      <vt:lpstr>The force in a solenoid</vt:lpstr>
      <vt:lpstr>Solenoids: watch this video http://www.youtube.com/watch?v=hsoggQOoG4s</vt:lpstr>
      <vt:lpstr>Stepper Motors</vt:lpstr>
      <vt:lpstr>Hybrid Stepper Motors watch this video: http://www.youtube.com/watch?v=bngx2dKl5jU</vt:lpstr>
      <vt:lpstr>Introduction and Performance Characteristics</vt:lpstr>
      <vt:lpstr>200 step/rev Hybrid Motor</vt:lpstr>
      <vt:lpstr>Stepping</vt:lpstr>
      <vt:lpstr>3 types of Drivers</vt:lpstr>
      <vt:lpstr>Torque versus Speed</vt:lpstr>
      <vt:lpstr>Induction Motors</vt:lpstr>
      <vt:lpstr>Brushless DC Motors AKA Electronically Commutated Motors, Synchronous motor</vt:lpstr>
      <vt:lpstr>Hydraulics</vt:lpstr>
      <vt:lpstr>Pneumatics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Associate Professor David Inglis</dc:creator>
  <cp:lastModifiedBy>David Inglis</cp:lastModifiedBy>
  <cp:revision>20</cp:revision>
  <dcterms:created xsi:type="dcterms:W3CDTF">2021-07-06T04:41:14Z</dcterms:created>
  <dcterms:modified xsi:type="dcterms:W3CDTF">2022-10-13T21:30:19Z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0x0101007DB4F8C6CE1E5540A34EB30830A07F88</vt:lpwstr>
  </property>
</Properties>
</file>